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2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notesSlides/notesSlide3.xml" ContentType="application/vnd.openxmlformats-officedocument.presentationml.notesSlide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charts/chart25.xml" ContentType="application/vnd.openxmlformats-officedocument.drawingml.chart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charts/chart40.xml" ContentType="application/vnd.openxmlformats-officedocument.drawingml.chart+xml"/>
  <Override PartName="/ppt/charts/chart41.xml" ContentType="application/vnd.openxmlformats-officedocument.drawingml.chart+xml"/>
  <Override PartName="/ppt/charts/chart42.xml" ContentType="application/vnd.openxmlformats-officedocument.drawingml.chart+xml"/>
  <Override PartName="/ppt/charts/chart43.xml" ContentType="application/vnd.openxmlformats-officedocument.drawingml.chart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charts/chart47.xml" ContentType="application/vnd.openxmlformats-officedocument.drawingml.chart+xml"/>
  <Override PartName="/ppt/charts/chart48.xml" ContentType="application/vnd.openxmlformats-officedocument.drawingml.chart+xml"/>
  <Override PartName="/ppt/charts/chart49.xml" ContentType="application/vnd.openxmlformats-officedocument.drawingml.chart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5"/>
  </p:notesMasterIdLst>
  <p:sldIdLst>
    <p:sldId id="256" r:id="rId2"/>
    <p:sldId id="288" r:id="rId3"/>
    <p:sldId id="305" r:id="rId4"/>
    <p:sldId id="306" r:id="rId5"/>
    <p:sldId id="307" r:id="rId6"/>
    <p:sldId id="457" r:id="rId7"/>
    <p:sldId id="452" r:id="rId8"/>
    <p:sldId id="453" r:id="rId9"/>
    <p:sldId id="454" r:id="rId10"/>
    <p:sldId id="455" r:id="rId11"/>
    <p:sldId id="456" r:id="rId12"/>
    <p:sldId id="429" r:id="rId13"/>
    <p:sldId id="433" r:id="rId14"/>
    <p:sldId id="434" r:id="rId15"/>
    <p:sldId id="293" r:id="rId16"/>
    <p:sldId id="341" r:id="rId17"/>
    <p:sldId id="376" r:id="rId18"/>
    <p:sldId id="352" r:id="rId19"/>
    <p:sldId id="344" r:id="rId20"/>
    <p:sldId id="345" r:id="rId21"/>
    <p:sldId id="346" r:id="rId22"/>
    <p:sldId id="347" r:id="rId23"/>
    <p:sldId id="348" r:id="rId24"/>
    <p:sldId id="458" r:id="rId25"/>
    <p:sldId id="459" r:id="rId26"/>
    <p:sldId id="460" r:id="rId27"/>
    <p:sldId id="461" r:id="rId28"/>
    <p:sldId id="462" r:id="rId29"/>
    <p:sldId id="334" r:id="rId30"/>
    <p:sldId id="473" r:id="rId31"/>
    <p:sldId id="463" r:id="rId32"/>
    <p:sldId id="379" r:id="rId33"/>
    <p:sldId id="380" r:id="rId34"/>
    <p:sldId id="381" r:id="rId35"/>
    <p:sldId id="382" r:id="rId36"/>
    <p:sldId id="383" r:id="rId37"/>
    <p:sldId id="384" r:id="rId38"/>
    <p:sldId id="385" r:id="rId39"/>
    <p:sldId id="386" r:id="rId40"/>
    <p:sldId id="387" r:id="rId41"/>
    <p:sldId id="388" r:id="rId42"/>
    <p:sldId id="415" r:id="rId43"/>
    <p:sldId id="474" r:id="rId44"/>
    <p:sldId id="391" r:id="rId45"/>
    <p:sldId id="392" r:id="rId46"/>
    <p:sldId id="393" r:id="rId47"/>
    <p:sldId id="394" r:id="rId48"/>
    <p:sldId id="395" r:id="rId49"/>
    <p:sldId id="396" r:id="rId50"/>
    <p:sldId id="397" r:id="rId51"/>
    <p:sldId id="398" r:id="rId52"/>
    <p:sldId id="399" r:id="rId53"/>
    <p:sldId id="421" r:id="rId54"/>
    <p:sldId id="400" r:id="rId55"/>
    <p:sldId id="401" r:id="rId56"/>
    <p:sldId id="402" r:id="rId57"/>
    <p:sldId id="403" r:id="rId58"/>
    <p:sldId id="404" r:id="rId59"/>
    <p:sldId id="405" r:id="rId60"/>
    <p:sldId id="406" r:id="rId61"/>
    <p:sldId id="407" r:id="rId62"/>
    <p:sldId id="408" r:id="rId63"/>
    <p:sldId id="409" r:id="rId64"/>
    <p:sldId id="410" r:id="rId65"/>
    <p:sldId id="411" r:id="rId66"/>
    <p:sldId id="418" r:id="rId67"/>
    <p:sldId id="475" r:id="rId68"/>
    <p:sldId id="480" r:id="rId69"/>
    <p:sldId id="476" r:id="rId70"/>
    <p:sldId id="477" r:id="rId71"/>
    <p:sldId id="478" r:id="rId72"/>
    <p:sldId id="481" r:id="rId73"/>
    <p:sldId id="447" r:id="rId74"/>
  </p:sldIdLst>
  <p:sldSz cx="9144000" cy="6858000" type="screen4x3"/>
  <p:notesSz cx="6735763" cy="98663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čová Eva, MUDr. CSc." initials="JEMC" lastIdx="1" clrIdx="0">
    <p:extLst>
      <p:ext uri="{19B8F6BF-5375-455C-9EA6-DF929625EA0E}">
        <p15:presenceInfo xmlns:p15="http://schemas.microsoft.com/office/powerpoint/2012/main" userId="S::33108@vfn.cz::68cb2571-19b7-4202-9d82-ce40c82469f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76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řední sty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Střední styl 2 – zvýraznění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85" autoAdjust="0"/>
    <p:restoredTop sz="91696" autoAdjust="0"/>
  </p:normalViewPr>
  <p:slideViewPr>
    <p:cSldViewPr>
      <p:cViewPr varScale="1">
        <p:scale>
          <a:sx n="74" d="100"/>
          <a:sy n="74" d="100"/>
        </p:scale>
        <p:origin x="1062" y="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60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81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commentAuthors" Target="commentAuthor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čová Eva, MUDr. CSc." userId="68cb2571-19b7-4202-9d82-ce40c82469fb" providerId="ADAL" clId="{129132A9-C141-4CDF-BC31-997137379842}"/>
    <pc:docChg chg="modSld">
      <pc:chgData name="Jančová Eva, MUDr. CSc." userId="68cb2571-19b7-4202-9d82-ce40c82469fb" providerId="ADAL" clId="{129132A9-C141-4CDF-BC31-997137379842}" dt="2026-08-27T12:38:56.838" v="9" actId="20577"/>
      <pc:docMkLst>
        <pc:docMk/>
      </pc:docMkLst>
      <pc:sldChg chg="modSp mod">
        <pc:chgData name="Jančová Eva, MUDr. CSc." userId="68cb2571-19b7-4202-9d82-ce40c82469fb" providerId="ADAL" clId="{129132A9-C141-4CDF-BC31-997137379842}" dt="2026-08-27T12:36:42.222" v="8" actId="20577"/>
        <pc:sldMkLst>
          <pc:docMk/>
          <pc:sldMk cId="0" sldId="288"/>
        </pc:sldMkLst>
        <pc:spChg chg="mod">
          <ac:chgData name="Jančová Eva, MUDr. CSc." userId="68cb2571-19b7-4202-9d82-ce40c82469fb" providerId="ADAL" clId="{129132A9-C141-4CDF-BC31-997137379842}" dt="2026-08-27T12:36:42.222" v="8" actId="20577"/>
          <ac:spMkLst>
            <pc:docMk/>
            <pc:sldMk cId="0" sldId="288"/>
            <ac:spMk id="3075" creationId="{00000000-0000-0000-0000-000000000000}"/>
          </ac:spMkLst>
        </pc:spChg>
      </pc:sldChg>
      <pc:sldChg chg="modSp mod">
        <pc:chgData name="Jančová Eva, MUDr. CSc." userId="68cb2571-19b7-4202-9d82-ce40c82469fb" providerId="ADAL" clId="{129132A9-C141-4CDF-BC31-997137379842}" dt="2026-08-27T12:38:56.838" v="9" actId="20577"/>
        <pc:sldMkLst>
          <pc:docMk/>
          <pc:sldMk cId="1777102379" sldId="447"/>
        </pc:sldMkLst>
        <pc:spChg chg="mod">
          <ac:chgData name="Jančová Eva, MUDr. CSc." userId="68cb2571-19b7-4202-9d82-ce40c82469fb" providerId="ADAL" clId="{129132A9-C141-4CDF-BC31-997137379842}" dt="2026-08-27T12:38:56.838" v="9" actId="20577"/>
          <ac:spMkLst>
            <pc:docMk/>
            <pc:sldMk cId="1777102379" sldId="447"/>
            <ac:spMk id="96258" creationId="{00000000-0000-0000-0000-000000000000}"/>
          </ac:spMkLst>
        </pc:sp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1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3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4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5.xlsx"/></Relationships>
</file>

<file path=ppt/charts/_rels/chart2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6.xlsx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7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8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4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7.xlsx"/></Relationships>
</file>

<file path=ppt/charts/_rels/chart3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8.xlsx"/></Relationships>
</file>

<file path=ppt/charts/_rels/chart4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9.xlsx"/></Relationships>
</file>

<file path=ppt/charts/_rels/chart4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0.xlsx"/></Relationships>
</file>

<file path=ppt/charts/_rels/chart4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1.xlsx"/></Relationships>
</file>

<file path=ppt/charts/_rels/chart4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2.xlsx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3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5.xlsx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6.xlsx"/></Relationships>
</file>

<file path=ppt/charts/_rels/chart4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7.xlsx"/></Relationships>
</file>

<file path=ppt/charts/_rels/chart4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140</c:v>
                </c:pt>
                <c:pt idx="1">
                  <c:v>52</c:v>
                </c:pt>
                <c:pt idx="2">
                  <c:v>0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D4-4121-B501-32DFF63451FE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180</c:v>
                </c:pt>
                <c:pt idx="1">
                  <c:v>63</c:v>
                </c:pt>
                <c:pt idx="2">
                  <c:v>0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D4-4121-B501-32DFF63451FE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143</c:v>
                </c:pt>
                <c:pt idx="1">
                  <c:v>103</c:v>
                </c:pt>
                <c:pt idx="2">
                  <c:v>10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D4-4121-B501-32DFF63451FE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180</c:v>
                </c:pt>
                <c:pt idx="1">
                  <c:v>65</c:v>
                </c:pt>
                <c:pt idx="2">
                  <c:v>21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B3D4-4121-B501-32DFF63451FE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0">
                  <c:v>160</c:v>
                </c:pt>
                <c:pt idx="1">
                  <c:v>32</c:v>
                </c:pt>
                <c:pt idx="2">
                  <c:v>24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3D4-4121-B501-32DFF63451FE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0">
                  <c:v>214</c:v>
                </c:pt>
                <c:pt idx="1">
                  <c:v>58</c:v>
                </c:pt>
                <c:pt idx="2">
                  <c:v>37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B3D4-4121-B501-32DFF63451FE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0">
                  <c:v>235</c:v>
                </c:pt>
                <c:pt idx="1">
                  <c:v>44</c:v>
                </c:pt>
                <c:pt idx="2">
                  <c:v>40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3D4-4121-B501-32DFF63451FE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0">
                  <c:v>191</c:v>
                </c:pt>
                <c:pt idx="1">
                  <c:v>16</c:v>
                </c:pt>
                <c:pt idx="2">
                  <c:v>28</c:v>
                </c:pt>
                <c:pt idx="3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3D4-4121-B501-32DFF63451FE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0">
                  <c:v>189</c:v>
                </c:pt>
                <c:pt idx="1">
                  <c:v>46</c:v>
                </c:pt>
                <c:pt idx="2">
                  <c:v>41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D4-4121-B501-32DFF63451FE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0">
                  <c:v>201</c:v>
                </c:pt>
                <c:pt idx="1">
                  <c:v>38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3D4-4121-B501-32DFF63451FE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0">
                  <c:v>213</c:v>
                </c:pt>
                <c:pt idx="1">
                  <c:v>34</c:v>
                </c:pt>
                <c:pt idx="2">
                  <c:v>0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3D4-4121-B501-32DFF63451FE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0">
                  <c:v>186</c:v>
                </c:pt>
                <c:pt idx="1">
                  <c:v>51</c:v>
                </c:pt>
                <c:pt idx="2">
                  <c:v>12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B3D4-4121-B501-32DFF63451FE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List1!$N$2:$N$5</c:f>
              <c:numCache>
                <c:formatCode>General</c:formatCode>
                <c:ptCount val="4"/>
                <c:pt idx="0">
                  <c:v>185</c:v>
                </c:pt>
                <c:pt idx="1">
                  <c:v>43</c:v>
                </c:pt>
                <c:pt idx="2">
                  <c:v>0</c:v>
                </c:pt>
                <c:pt idx="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B3D4-4121-B501-32DFF63451FE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List1!$O$2:$O$5</c:f>
              <c:numCache>
                <c:formatCode>General</c:formatCode>
                <c:ptCount val="4"/>
                <c:pt idx="0">
                  <c:v>149</c:v>
                </c:pt>
                <c:pt idx="1">
                  <c:v>52</c:v>
                </c:pt>
                <c:pt idx="2">
                  <c:v>49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B3D4-4121-B501-32DFF63451FE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List1!$P$2:$P$5</c:f>
              <c:numCache>
                <c:formatCode>General</c:formatCode>
                <c:ptCount val="4"/>
                <c:pt idx="0">
                  <c:v>197</c:v>
                </c:pt>
                <c:pt idx="1">
                  <c:v>45</c:v>
                </c:pt>
                <c:pt idx="2">
                  <c:v>57</c:v>
                </c:pt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B3D4-4121-B501-32DFF63451FE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List1!$Q$2:$Q$5</c:f>
              <c:numCache>
                <c:formatCode>General</c:formatCode>
                <c:ptCount val="4"/>
                <c:pt idx="0">
                  <c:v>204</c:v>
                </c:pt>
                <c:pt idx="1">
                  <c:v>42</c:v>
                </c:pt>
                <c:pt idx="2">
                  <c:v>54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B3D4-4121-B501-32DFF63451FE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List1!$R$2:$R$5</c:f>
              <c:numCache>
                <c:formatCode>General</c:formatCode>
                <c:ptCount val="4"/>
                <c:pt idx="0">
                  <c:v>206</c:v>
                </c:pt>
                <c:pt idx="1">
                  <c:v>42</c:v>
                </c:pt>
                <c:pt idx="2">
                  <c:v>51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B3D4-4121-B501-32DFF63451FE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List1!$S$2:$S$5</c:f>
              <c:numCache>
                <c:formatCode>General</c:formatCode>
                <c:ptCount val="4"/>
                <c:pt idx="0">
                  <c:v>228</c:v>
                </c:pt>
                <c:pt idx="1">
                  <c:v>42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B3D4-4121-B501-32DFF63451FE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List1!$T$2:$T$5</c:f>
              <c:numCache>
                <c:formatCode>General</c:formatCode>
                <c:ptCount val="4"/>
                <c:pt idx="0">
                  <c:v>222</c:v>
                </c:pt>
                <c:pt idx="1">
                  <c:v>40</c:v>
                </c:pt>
                <c:pt idx="2">
                  <c:v>58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B3D4-4121-B501-32DFF63451FE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List1!$U$2:$U$5</c:f>
              <c:numCache>
                <c:formatCode>General</c:formatCode>
                <c:ptCount val="4"/>
                <c:pt idx="0">
                  <c:v>220</c:v>
                </c:pt>
                <c:pt idx="1">
                  <c:v>47</c:v>
                </c:pt>
                <c:pt idx="2">
                  <c:v>57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B3D4-4121-B501-32DFF63451FE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List1!$V$2:$V$5</c:f>
              <c:numCache>
                <c:formatCode>General</c:formatCode>
                <c:ptCount val="4"/>
                <c:pt idx="0">
                  <c:v>309</c:v>
                </c:pt>
                <c:pt idx="1">
                  <c:v>48</c:v>
                </c:pt>
                <c:pt idx="2">
                  <c:v>44</c:v>
                </c:pt>
                <c:pt idx="3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B3D4-4121-B501-32DFF63451FE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List1!$W$2:$W$5</c:f>
              <c:numCache>
                <c:formatCode>General</c:formatCode>
                <c:ptCount val="4"/>
                <c:pt idx="0">
                  <c:v>267</c:v>
                </c:pt>
                <c:pt idx="1">
                  <c:v>51</c:v>
                </c:pt>
                <c:pt idx="2">
                  <c:v>52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B3D4-4121-B501-32DFF63451FE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List1!$X$2:$X$5</c:f>
              <c:numCache>
                <c:formatCode>General</c:formatCode>
                <c:ptCount val="4"/>
                <c:pt idx="0">
                  <c:v>248</c:v>
                </c:pt>
                <c:pt idx="1">
                  <c:v>58</c:v>
                </c:pt>
                <c:pt idx="2">
                  <c:v>56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B3D4-4121-B501-32DFF63451FE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List1!$Y$2:$Y$5</c:f>
              <c:numCache>
                <c:formatCode>General</c:formatCode>
                <c:ptCount val="4"/>
                <c:pt idx="0">
                  <c:v>257</c:v>
                </c:pt>
                <c:pt idx="1">
                  <c:v>52</c:v>
                </c:pt>
                <c:pt idx="2">
                  <c:v>76</c:v>
                </c:pt>
                <c:pt idx="3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B3D4-4121-B501-32DFF63451FE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List1!$Z$2:$Z$5</c:f>
              <c:numCache>
                <c:formatCode>General</c:formatCode>
                <c:ptCount val="4"/>
                <c:pt idx="0">
                  <c:v>260</c:v>
                </c:pt>
                <c:pt idx="1">
                  <c:v>55</c:v>
                </c:pt>
                <c:pt idx="2">
                  <c:v>57</c:v>
                </c:pt>
                <c:pt idx="3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D74-4E63-A60F-CAD9370671C7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List1!$AA$2:$AA$5</c:f>
              <c:numCache>
                <c:formatCode>General</c:formatCode>
                <c:ptCount val="4"/>
                <c:pt idx="0">
                  <c:v>276</c:v>
                </c:pt>
                <c:pt idx="1">
                  <c:v>31</c:v>
                </c:pt>
                <c:pt idx="2">
                  <c:v>70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D8C-4733-BCBD-540EBF1ABFF2}"/>
            </c:ext>
          </c:extLst>
        </c:ser>
        <c:ser>
          <c:idx val="26"/>
          <c:order val="26"/>
          <c:tx>
            <c:strRef>
              <c:f>List1!$AB$1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List1!$AB$2:$AB$5</c:f>
              <c:numCache>
                <c:formatCode>General</c:formatCode>
                <c:ptCount val="4"/>
                <c:pt idx="0">
                  <c:v>220</c:v>
                </c:pt>
                <c:pt idx="1">
                  <c:v>52</c:v>
                </c:pt>
                <c:pt idx="2">
                  <c:v>49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16-4733-815D-8C45B4B96AAF}"/>
            </c:ext>
          </c:extLst>
        </c:ser>
        <c:ser>
          <c:idx val="27"/>
          <c:order val="27"/>
          <c:tx>
            <c:strRef>
              <c:f>List1!$AC$1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List1!$AC$2:$AC$5</c:f>
              <c:numCache>
                <c:formatCode>General</c:formatCode>
                <c:ptCount val="4"/>
                <c:pt idx="0">
                  <c:v>246</c:v>
                </c:pt>
                <c:pt idx="1">
                  <c:v>43</c:v>
                </c:pt>
                <c:pt idx="2">
                  <c:v>42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BA16-4733-815D-8C45B4B96AAF}"/>
            </c:ext>
          </c:extLst>
        </c:ser>
        <c:ser>
          <c:idx val="28"/>
          <c:order val="28"/>
          <c:tx>
            <c:strRef>
              <c:f>List1!$AD$1</c:f>
              <c:strCache>
                <c:ptCount val="1"/>
                <c:pt idx="0">
                  <c:v>2022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List1!$AD$2:$AD$5</c:f>
              <c:numCache>
                <c:formatCode>General</c:formatCode>
                <c:ptCount val="4"/>
                <c:pt idx="0">
                  <c:v>285</c:v>
                </c:pt>
                <c:pt idx="1">
                  <c:v>37</c:v>
                </c:pt>
                <c:pt idx="2">
                  <c:v>53</c:v>
                </c:pt>
                <c:pt idx="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A16-4733-815D-8C45B4B96AAF}"/>
            </c:ext>
          </c:extLst>
        </c:ser>
        <c:ser>
          <c:idx val="29"/>
          <c:order val="29"/>
          <c:tx>
            <c:strRef>
              <c:f>List1!$AE$1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List1!$AE$2:$AE$5</c:f>
              <c:numCache>
                <c:formatCode>General</c:formatCode>
                <c:ptCount val="4"/>
                <c:pt idx="0">
                  <c:v>332</c:v>
                </c:pt>
                <c:pt idx="1">
                  <c:v>38</c:v>
                </c:pt>
                <c:pt idx="2">
                  <c:v>51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A16-4733-815D-8C45B4B96AAF}"/>
            </c:ext>
          </c:extLst>
        </c:ser>
        <c:ser>
          <c:idx val="30"/>
          <c:order val="30"/>
          <c:tx>
            <c:strRef>
              <c:f>List1!$AF$1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List1!$AF$2:$AF$5</c:f>
              <c:numCache>
                <c:formatCode>General</c:formatCode>
                <c:ptCount val="4"/>
                <c:pt idx="0">
                  <c:v>319</c:v>
                </c:pt>
                <c:pt idx="1">
                  <c:v>42</c:v>
                </c:pt>
                <c:pt idx="2">
                  <c:v>59</c:v>
                </c:pt>
                <c:pt idx="3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A16-4733-815D-8C45B4B96AAF}"/>
            </c:ext>
          </c:extLst>
        </c:ser>
        <c:ser>
          <c:idx val="31"/>
          <c:order val="31"/>
          <c:tx>
            <c:strRef>
              <c:f>List1!$AG$1</c:f>
              <c:strCache>
                <c:ptCount val="1"/>
                <c:pt idx="0">
                  <c:v>2025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List1!$A$2:$A$5</c:f>
              <c:strCache>
                <c:ptCount val="4"/>
                <c:pt idx="0">
                  <c:v>FN Karlovo náměstí</c:v>
                </c:pt>
                <c:pt idx="1">
                  <c:v>IKEM</c:v>
                </c:pt>
                <c:pt idx="2">
                  <c:v>FN Vinohrady</c:v>
                </c:pt>
                <c:pt idx="3">
                  <c:v>FN Motol</c:v>
                </c:pt>
              </c:strCache>
            </c:strRef>
          </c:cat>
          <c:val>
            <c:numRef>
              <c:f>List1!$AG$2:$AG$5</c:f>
              <c:numCache>
                <c:formatCode>General</c:formatCode>
                <c:ptCount val="4"/>
                <c:pt idx="0">
                  <c:v>316</c:v>
                </c:pt>
                <c:pt idx="1">
                  <c:v>72</c:v>
                </c:pt>
                <c:pt idx="2">
                  <c:v>78</c:v>
                </c:pt>
                <c:pt idx="3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BA16-4733-815D-8C45B4B96AA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95201280"/>
        <c:axId val="195914368"/>
        <c:axId val="0"/>
      </c:bar3DChart>
      <c:catAx>
        <c:axId val="195201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95914368"/>
        <c:crosses val="autoZero"/>
        <c:auto val="1"/>
        <c:lblAlgn val="ctr"/>
        <c:lblOffset val="100"/>
        <c:noMultiLvlLbl val="0"/>
      </c:catAx>
      <c:valAx>
        <c:axId val="1959143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9520128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41</c:v>
                </c:pt>
                <c:pt idx="1">
                  <c:v>17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9D0-48ED-AB3A-F5654ED770C4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41</c:v>
                </c:pt>
                <c:pt idx="1">
                  <c:v>16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9D0-48ED-AB3A-F5654ED770C4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41</c:v>
                </c:pt>
                <c:pt idx="1">
                  <c:v>2</c:v>
                </c:pt>
                <c:pt idx="2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9D0-48ED-AB3A-F5654ED770C4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0">
                  <c:v>43</c:v>
                </c:pt>
                <c:pt idx="1">
                  <c:v>10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9D0-48ED-AB3A-F5654ED770C4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0">
                  <c:v>25</c:v>
                </c:pt>
                <c:pt idx="1">
                  <c:v>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9D0-48ED-AB3A-F5654ED770C4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0">
                  <c:v>27</c:v>
                </c:pt>
                <c:pt idx="1">
                  <c:v>24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9D0-48ED-AB3A-F5654ED770C4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0">
                  <c:v>34</c:v>
                </c:pt>
                <c:pt idx="1">
                  <c:v>34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9D0-48ED-AB3A-F5654ED770C4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List1!$I$2:$I$4</c:f>
              <c:numCache>
                <c:formatCode>General</c:formatCode>
                <c:ptCount val="3"/>
                <c:pt idx="0">
                  <c:v>21</c:v>
                </c:pt>
                <c:pt idx="1">
                  <c:v>27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9D0-48ED-AB3A-F5654ED770C4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List1!$J$2:$J$4</c:f>
              <c:numCache>
                <c:formatCode>General</c:formatCode>
                <c:ptCount val="3"/>
                <c:pt idx="0">
                  <c:v>43</c:v>
                </c:pt>
                <c:pt idx="1">
                  <c:v>28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9D0-48ED-AB3A-F5654ED770C4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List1!$K$2:$K$4</c:f>
              <c:numCache>
                <c:formatCode>General</c:formatCode>
                <c:ptCount val="3"/>
                <c:pt idx="0">
                  <c:v>57</c:v>
                </c:pt>
                <c:pt idx="1">
                  <c:v>26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99D0-48ED-AB3A-F5654ED770C4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List1!$L$2:$L$4</c:f>
              <c:numCache>
                <c:formatCode>General</c:formatCode>
                <c:ptCount val="3"/>
                <c:pt idx="0">
                  <c:v>40</c:v>
                </c:pt>
                <c:pt idx="1">
                  <c:v>26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99D0-48ED-AB3A-F5654ED770C4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List1!$M$2:$M$4</c:f>
              <c:numCache>
                <c:formatCode>General</c:formatCode>
                <c:ptCount val="3"/>
                <c:pt idx="0">
                  <c:v>39</c:v>
                </c:pt>
                <c:pt idx="1">
                  <c:v>26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99D0-48ED-AB3A-F5654ED770C4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List1!$N$2:$N$4</c:f>
              <c:numCache>
                <c:formatCode>General</c:formatCode>
                <c:ptCount val="3"/>
                <c:pt idx="0">
                  <c:v>38</c:v>
                </c:pt>
                <c:pt idx="1">
                  <c:v>27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99D0-48ED-AB3A-F5654ED770C4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List1!$O$2:$O$4</c:f>
              <c:numCache>
                <c:formatCode>General</c:formatCode>
                <c:ptCount val="3"/>
                <c:pt idx="0">
                  <c:v>36</c:v>
                </c:pt>
                <c:pt idx="1">
                  <c:v>24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99D0-48ED-AB3A-F5654ED770C4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List1!$P$2:$P$4</c:f>
              <c:numCache>
                <c:formatCode>General</c:formatCode>
                <c:ptCount val="3"/>
                <c:pt idx="0">
                  <c:v>36</c:v>
                </c:pt>
                <c:pt idx="1">
                  <c:v>34</c:v>
                </c:pt>
                <c:pt idx="2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99D0-48ED-AB3A-F5654ED770C4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List1!$Q$2:$Q$4</c:f>
              <c:numCache>
                <c:formatCode>General</c:formatCode>
                <c:ptCount val="3"/>
                <c:pt idx="0">
                  <c:v>43</c:v>
                </c:pt>
                <c:pt idx="1">
                  <c:v>40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99D0-48ED-AB3A-F5654ED770C4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List1!$R$2:$R$4</c:f>
              <c:numCache>
                <c:formatCode>General</c:formatCode>
                <c:ptCount val="3"/>
                <c:pt idx="0">
                  <c:v>44</c:v>
                </c:pt>
                <c:pt idx="1">
                  <c:v>22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99D0-48ED-AB3A-F5654ED770C4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List1!$S$2:$S$4</c:f>
              <c:numCache>
                <c:formatCode>General</c:formatCode>
                <c:ptCount val="3"/>
                <c:pt idx="0">
                  <c:v>53</c:v>
                </c:pt>
                <c:pt idx="1">
                  <c:v>49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99D0-48ED-AB3A-F5654ED770C4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List1!$T$2:$T$4</c:f>
              <c:numCache>
                <c:formatCode>General</c:formatCode>
                <c:ptCount val="3"/>
                <c:pt idx="0">
                  <c:v>50</c:v>
                </c:pt>
                <c:pt idx="1">
                  <c:v>42</c:v>
                </c:pt>
                <c:pt idx="2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99D0-48ED-AB3A-F5654ED770C4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List1!$U$2:$U$4</c:f>
              <c:numCache>
                <c:formatCode>General</c:formatCode>
                <c:ptCount val="3"/>
                <c:pt idx="0">
                  <c:v>57</c:v>
                </c:pt>
                <c:pt idx="1">
                  <c:v>46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99D0-48ED-AB3A-F5654ED770C4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List1!$V$2:$V$4</c:f>
              <c:numCache>
                <c:formatCode>General</c:formatCode>
                <c:ptCount val="3"/>
                <c:pt idx="0">
                  <c:v>61</c:v>
                </c:pt>
                <c:pt idx="1">
                  <c:v>56</c:v>
                </c:pt>
                <c:pt idx="2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99D0-48ED-AB3A-F5654ED770C4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List1!$W$2:$W$4</c:f>
              <c:numCache>
                <c:formatCode>General</c:formatCode>
                <c:ptCount val="3"/>
                <c:pt idx="0">
                  <c:v>56</c:v>
                </c:pt>
                <c:pt idx="1">
                  <c:v>50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99D0-48ED-AB3A-F5654ED770C4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List1!$X$2:$X$4</c:f>
              <c:numCache>
                <c:formatCode>General</c:formatCode>
                <c:ptCount val="3"/>
                <c:pt idx="0">
                  <c:v>48</c:v>
                </c:pt>
                <c:pt idx="1">
                  <c:v>54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99D0-48ED-AB3A-F5654ED770C4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List1!$Y$2:$Y$4</c:f>
              <c:numCache>
                <c:formatCode>General</c:formatCode>
                <c:ptCount val="3"/>
                <c:pt idx="0">
                  <c:v>35</c:v>
                </c:pt>
                <c:pt idx="1">
                  <c:v>49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99D0-48ED-AB3A-F5654ED770C4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List1!$Z$2:$Z$4</c:f>
              <c:numCache>
                <c:formatCode>General</c:formatCode>
                <c:ptCount val="3"/>
                <c:pt idx="0">
                  <c:v>42</c:v>
                </c:pt>
                <c:pt idx="1">
                  <c:v>59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0D7-4212-BC3F-2CAB37E5C641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List1!$AA$2:$AA$4</c:f>
              <c:numCache>
                <c:formatCode>General</c:formatCode>
                <c:ptCount val="3"/>
                <c:pt idx="0">
                  <c:v>52</c:v>
                </c:pt>
                <c:pt idx="1">
                  <c:v>44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A4A-4EB2-9433-7B8F4B7E0DA1}"/>
            </c:ext>
          </c:extLst>
        </c:ser>
        <c:ser>
          <c:idx val="26"/>
          <c:order val="26"/>
          <c:tx>
            <c:strRef>
              <c:f>List1!$AB$1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List1!$AB$2:$AB$4</c:f>
              <c:numCache>
                <c:formatCode>General</c:formatCode>
                <c:ptCount val="3"/>
                <c:pt idx="0">
                  <c:v>43</c:v>
                </c:pt>
                <c:pt idx="1">
                  <c:v>33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CAB-4BE0-B7E5-ECC5F129C311}"/>
            </c:ext>
          </c:extLst>
        </c:ser>
        <c:ser>
          <c:idx val="27"/>
          <c:order val="27"/>
          <c:tx>
            <c:strRef>
              <c:f>List1!$AC$1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List1!$AC$2:$AC$4</c:f>
              <c:numCache>
                <c:formatCode>General</c:formatCode>
                <c:ptCount val="3"/>
                <c:pt idx="0">
                  <c:v>51</c:v>
                </c:pt>
                <c:pt idx="1">
                  <c:v>42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CAB-4BE0-B7E5-ECC5F129C311}"/>
            </c:ext>
          </c:extLst>
        </c:ser>
        <c:ser>
          <c:idx val="28"/>
          <c:order val="28"/>
          <c:tx>
            <c:strRef>
              <c:f>List1!$AD$1</c:f>
              <c:strCache>
                <c:ptCount val="1"/>
                <c:pt idx="0">
                  <c:v>2022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List1!$AD$2:$AD$4</c:f>
              <c:numCache>
                <c:formatCode>General</c:formatCode>
                <c:ptCount val="3"/>
                <c:pt idx="0">
                  <c:v>91</c:v>
                </c:pt>
                <c:pt idx="1">
                  <c:v>43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CAB-4BE0-B7E5-ECC5F129C311}"/>
            </c:ext>
          </c:extLst>
        </c:ser>
        <c:ser>
          <c:idx val="29"/>
          <c:order val="29"/>
          <c:tx>
            <c:strRef>
              <c:f>List1!$AE$1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List1!$AE$2:$AE$4</c:f>
              <c:numCache>
                <c:formatCode>General</c:formatCode>
                <c:ptCount val="3"/>
                <c:pt idx="0">
                  <c:v>59</c:v>
                </c:pt>
                <c:pt idx="1">
                  <c:v>38</c:v>
                </c:pt>
                <c:pt idx="2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CAB-4BE0-B7E5-ECC5F129C311}"/>
            </c:ext>
          </c:extLst>
        </c:ser>
        <c:ser>
          <c:idx val="30"/>
          <c:order val="30"/>
          <c:tx>
            <c:strRef>
              <c:f>List1!$AF$1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List1!$AF$2:$AF$4</c:f>
              <c:numCache>
                <c:formatCode>General</c:formatCode>
                <c:ptCount val="3"/>
                <c:pt idx="0">
                  <c:v>79</c:v>
                </c:pt>
                <c:pt idx="1">
                  <c:v>64</c:v>
                </c:pt>
                <c:pt idx="2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CAB-4BE0-B7E5-ECC5F129C311}"/>
            </c:ext>
          </c:extLst>
        </c:ser>
        <c:ser>
          <c:idx val="31"/>
          <c:order val="31"/>
          <c:tx>
            <c:strRef>
              <c:f>List1!$AG$1</c:f>
              <c:strCache>
                <c:ptCount val="1"/>
                <c:pt idx="0">
                  <c:v>2025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List1!$A$2:$A$4</c:f>
              <c:strCache>
                <c:ptCount val="3"/>
                <c:pt idx="0">
                  <c:v>FN Hradec Králové</c:v>
                </c:pt>
                <c:pt idx="1">
                  <c:v>FN Plzeň</c:v>
                </c:pt>
                <c:pt idx="2">
                  <c:v>České Budějovice</c:v>
                </c:pt>
              </c:strCache>
            </c:strRef>
          </c:cat>
          <c:val>
            <c:numRef>
              <c:f>List1!$AG$2:$AG$4</c:f>
              <c:numCache>
                <c:formatCode>General</c:formatCode>
                <c:ptCount val="3"/>
                <c:pt idx="0">
                  <c:v>85</c:v>
                </c:pt>
                <c:pt idx="1">
                  <c:v>64</c:v>
                </c:pt>
                <c:pt idx="2">
                  <c:v>14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CAB-4BE0-B7E5-ECC5F129C3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348672"/>
        <c:axId val="142350208"/>
        <c:axId val="0"/>
      </c:bar3DChart>
      <c:catAx>
        <c:axId val="142348672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42350208"/>
        <c:crosses val="autoZero"/>
        <c:auto val="1"/>
        <c:lblAlgn val="ctr"/>
        <c:lblOffset val="100"/>
        <c:noMultiLvlLbl val="0"/>
      </c:catAx>
      <c:valAx>
        <c:axId val="14235020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3486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  <c:pt idx="0">
                  <c:v>47</c:v>
                </c:pt>
                <c:pt idx="1">
                  <c:v>2</c:v>
                </c:pt>
                <c:pt idx="2">
                  <c:v>10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EFA-404E-AA24-112B4FBCB4E3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>
                  <c:v>0</c:v>
                </c:pt>
                <c:pt idx="1">
                  <c:v>5</c:v>
                </c:pt>
                <c:pt idx="2">
                  <c:v>29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EFA-404E-AA24-112B4FBCB4E3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>
                  <c:v>41</c:v>
                </c:pt>
                <c:pt idx="1">
                  <c:v>7</c:v>
                </c:pt>
                <c:pt idx="2">
                  <c:v>17</c:v>
                </c:pt>
                <c:pt idx="3">
                  <c:v>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EFA-404E-AA24-112B4FBCB4E3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0">
                  <c:v>0</c:v>
                </c:pt>
                <c:pt idx="1">
                  <c:v>6</c:v>
                </c:pt>
                <c:pt idx="2">
                  <c:v>23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3EFA-404E-AA24-112B4FBCB4E3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0">
                  <c:v>31</c:v>
                </c:pt>
                <c:pt idx="1">
                  <c:v>1</c:v>
                </c:pt>
                <c:pt idx="2">
                  <c:v>28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3EFA-404E-AA24-112B4FBCB4E3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0">
                  <c:v>10</c:v>
                </c:pt>
                <c:pt idx="1">
                  <c:v>20</c:v>
                </c:pt>
                <c:pt idx="2">
                  <c:v>44</c:v>
                </c:pt>
                <c:pt idx="3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EFA-404E-AA24-112B4FBCB4E3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0">
                  <c:v>30</c:v>
                </c:pt>
                <c:pt idx="1">
                  <c:v>15</c:v>
                </c:pt>
                <c:pt idx="2">
                  <c:v>39</c:v>
                </c:pt>
                <c:pt idx="3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3EFA-404E-AA24-112B4FBCB4E3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0">
                  <c:v>37</c:v>
                </c:pt>
                <c:pt idx="1">
                  <c:v>25</c:v>
                </c:pt>
                <c:pt idx="2">
                  <c:v>27</c:v>
                </c:pt>
                <c:pt idx="3">
                  <c:v>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3EFA-404E-AA24-112B4FBCB4E3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  <c:pt idx="0">
                  <c:v>20</c:v>
                </c:pt>
                <c:pt idx="1">
                  <c:v>29</c:v>
                </c:pt>
                <c:pt idx="2">
                  <c:v>13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3EFA-404E-AA24-112B4FBCB4E3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0">
                  <c:v>24</c:v>
                </c:pt>
                <c:pt idx="1">
                  <c:v>0</c:v>
                </c:pt>
                <c:pt idx="2">
                  <c:v>44</c:v>
                </c:pt>
                <c:pt idx="3">
                  <c:v>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3EFA-404E-AA24-112B4FBCB4E3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List1!$L$2:$L$5</c:f>
              <c:numCache>
                <c:formatCode>General</c:formatCode>
                <c:ptCount val="4"/>
                <c:pt idx="0">
                  <c:v>16</c:v>
                </c:pt>
                <c:pt idx="1">
                  <c:v>16</c:v>
                </c:pt>
                <c:pt idx="2">
                  <c:v>36</c:v>
                </c:pt>
                <c:pt idx="3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3EFA-404E-AA24-112B4FBCB4E3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List1!$M$2:$M$5</c:f>
              <c:numCache>
                <c:formatCode>General</c:formatCode>
                <c:ptCount val="4"/>
                <c:pt idx="0">
                  <c:v>25</c:v>
                </c:pt>
                <c:pt idx="1">
                  <c:v>16</c:v>
                </c:pt>
                <c:pt idx="2">
                  <c:v>19</c:v>
                </c:pt>
                <c:pt idx="3">
                  <c:v>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3EFA-404E-AA24-112B4FBCB4E3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List1!$N$2:$N$5</c:f>
              <c:numCache>
                <c:formatCode>General</c:formatCode>
                <c:ptCount val="4"/>
                <c:pt idx="0">
                  <c:v>30</c:v>
                </c:pt>
                <c:pt idx="1">
                  <c:v>23</c:v>
                </c:pt>
                <c:pt idx="2">
                  <c:v>26</c:v>
                </c:pt>
                <c:pt idx="3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3EFA-404E-AA24-112B4FBCB4E3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List1!$O$2:$O$5</c:f>
              <c:numCache>
                <c:formatCode>General</c:formatCode>
                <c:ptCount val="4"/>
                <c:pt idx="0">
                  <c:v>20</c:v>
                </c:pt>
                <c:pt idx="1">
                  <c:v>18</c:v>
                </c:pt>
                <c:pt idx="2">
                  <c:v>27</c:v>
                </c:pt>
                <c:pt idx="3">
                  <c:v>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3EFA-404E-AA24-112B4FBCB4E3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List1!$P$2:$P$5</c:f>
              <c:numCache>
                <c:formatCode>General</c:formatCode>
                <c:ptCount val="4"/>
                <c:pt idx="0">
                  <c:v>20</c:v>
                </c:pt>
                <c:pt idx="1">
                  <c:v>19</c:v>
                </c:pt>
                <c:pt idx="2">
                  <c:v>14</c:v>
                </c:pt>
                <c:pt idx="3">
                  <c:v>47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3EFA-404E-AA24-112B4FBCB4E3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List1!$Q$2:$Q$5</c:f>
              <c:numCache>
                <c:formatCode>General</c:formatCode>
                <c:ptCount val="4"/>
                <c:pt idx="0">
                  <c:v>23</c:v>
                </c:pt>
                <c:pt idx="1">
                  <c:v>22</c:v>
                </c:pt>
                <c:pt idx="2">
                  <c:v>25</c:v>
                </c:pt>
                <c:pt idx="3">
                  <c:v>37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3EFA-404E-AA24-112B4FBCB4E3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List1!$R$2:$R$5</c:f>
              <c:numCache>
                <c:formatCode>General</c:formatCode>
                <c:ptCount val="4"/>
                <c:pt idx="0">
                  <c:v>31</c:v>
                </c:pt>
                <c:pt idx="1">
                  <c:v>20</c:v>
                </c:pt>
                <c:pt idx="2">
                  <c:v>37</c:v>
                </c:pt>
                <c:pt idx="3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3EFA-404E-AA24-112B4FBCB4E3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List1!$S$2:$S$5</c:f>
              <c:numCache>
                <c:formatCode>General</c:formatCode>
                <c:ptCount val="4"/>
                <c:pt idx="0">
                  <c:v>25</c:v>
                </c:pt>
                <c:pt idx="1">
                  <c:v>17</c:v>
                </c:pt>
                <c:pt idx="2">
                  <c:v>25</c:v>
                </c:pt>
                <c:pt idx="3">
                  <c:v>34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3EFA-404E-AA24-112B4FBCB4E3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List1!$T$2:$T$5</c:f>
              <c:numCache>
                <c:formatCode>General</c:formatCode>
                <c:ptCount val="4"/>
                <c:pt idx="0">
                  <c:v>42</c:v>
                </c:pt>
                <c:pt idx="1">
                  <c:v>24</c:v>
                </c:pt>
                <c:pt idx="2">
                  <c:v>36</c:v>
                </c:pt>
                <c:pt idx="3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3EFA-404E-AA24-112B4FBCB4E3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List1!$U$2:$U$5</c:f>
              <c:numCache>
                <c:formatCode>General</c:formatCode>
                <c:ptCount val="4"/>
                <c:pt idx="0">
                  <c:v>48</c:v>
                </c:pt>
                <c:pt idx="1">
                  <c:v>21</c:v>
                </c:pt>
                <c:pt idx="2">
                  <c:v>39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3EFA-404E-AA24-112B4FBCB4E3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List1!$V$2:$V$5</c:f>
              <c:numCache>
                <c:formatCode>General</c:formatCode>
                <c:ptCount val="4"/>
                <c:pt idx="0">
                  <c:v>49</c:v>
                </c:pt>
                <c:pt idx="1">
                  <c:v>15</c:v>
                </c:pt>
                <c:pt idx="2">
                  <c:v>20</c:v>
                </c:pt>
                <c:pt idx="3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3EFA-404E-AA24-112B4FBCB4E3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List1!$W$2:$W$5</c:f>
              <c:numCache>
                <c:formatCode>General</c:formatCode>
                <c:ptCount val="4"/>
                <c:pt idx="0">
                  <c:v>37</c:v>
                </c:pt>
                <c:pt idx="1">
                  <c:v>12</c:v>
                </c:pt>
                <c:pt idx="2">
                  <c:v>21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3EFA-404E-AA24-112B4FBCB4E3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List1!$X$2:$X$5</c:f>
              <c:numCache>
                <c:formatCode>General</c:formatCode>
                <c:ptCount val="4"/>
                <c:pt idx="0">
                  <c:v>47</c:v>
                </c:pt>
                <c:pt idx="1">
                  <c:v>13</c:v>
                </c:pt>
                <c:pt idx="2">
                  <c:v>32</c:v>
                </c:pt>
                <c:pt idx="3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EFA-404E-AA24-112B4FBCB4E3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List1!$Y$2:$Y$5</c:f>
              <c:numCache>
                <c:formatCode>General</c:formatCode>
                <c:ptCount val="4"/>
                <c:pt idx="0">
                  <c:v>51</c:v>
                </c:pt>
                <c:pt idx="1">
                  <c:v>13</c:v>
                </c:pt>
                <c:pt idx="2">
                  <c:v>43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3EFA-404E-AA24-112B4FBCB4E3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List1!$Z$2:$Z$5</c:f>
              <c:numCache>
                <c:formatCode>General</c:formatCode>
                <c:ptCount val="4"/>
                <c:pt idx="0">
                  <c:v>61</c:v>
                </c:pt>
                <c:pt idx="1">
                  <c:v>14</c:v>
                </c:pt>
                <c:pt idx="2">
                  <c:v>24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3D4-4D77-B8FD-FACAD35488E7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List1!$AA$2:$AA$5</c:f>
              <c:numCache>
                <c:formatCode>General</c:formatCode>
                <c:ptCount val="4"/>
                <c:pt idx="0">
                  <c:v>58</c:v>
                </c:pt>
                <c:pt idx="1">
                  <c:v>16</c:v>
                </c:pt>
                <c:pt idx="2">
                  <c:v>25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72A-4444-A703-A2A613601099}"/>
            </c:ext>
          </c:extLst>
        </c:ser>
        <c:ser>
          <c:idx val="26"/>
          <c:order val="26"/>
          <c:tx>
            <c:strRef>
              <c:f>List1!$AB$1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List1!$AB$2:$AB$5</c:f>
              <c:numCache>
                <c:formatCode>General</c:formatCode>
                <c:ptCount val="4"/>
                <c:pt idx="0">
                  <c:v>46</c:v>
                </c:pt>
                <c:pt idx="1">
                  <c:v>7</c:v>
                </c:pt>
                <c:pt idx="2">
                  <c:v>16</c:v>
                </c:pt>
                <c:pt idx="3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F14-4F3D-8970-D5954B6DDCD5}"/>
            </c:ext>
          </c:extLst>
        </c:ser>
        <c:ser>
          <c:idx val="27"/>
          <c:order val="27"/>
          <c:tx>
            <c:strRef>
              <c:f>List1!$AC$1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List1!$AC$2:$AC$5</c:f>
              <c:numCache>
                <c:formatCode>General</c:formatCode>
                <c:ptCount val="4"/>
                <c:pt idx="0">
                  <c:v>71</c:v>
                </c:pt>
                <c:pt idx="1">
                  <c:v>5</c:v>
                </c:pt>
                <c:pt idx="2">
                  <c:v>16</c:v>
                </c:pt>
                <c:pt idx="3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F14-4F3D-8970-D5954B6DDCD5}"/>
            </c:ext>
          </c:extLst>
        </c:ser>
        <c:ser>
          <c:idx val="28"/>
          <c:order val="28"/>
          <c:tx>
            <c:strRef>
              <c:f>List1!$AD$1</c:f>
              <c:strCache>
                <c:ptCount val="1"/>
                <c:pt idx="0">
                  <c:v>2022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List1!$AD$2:$AD$5</c:f>
              <c:numCache>
                <c:formatCode>General</c:formatCode>
                <c:ptCount val="4"/>
                <c:pt idx="0">
                  <c:v>63</c:v>
                </c:pt>
                <c:pt idx="1">
                  <c:v>20</c:v>
                </c:pt>
                <c:pt idx="2">
                  <c:v>14</c:v>
                </c:pt>
                <c:pt idx="3">
                  <c:v>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F14-4F3D-8970-D5954B6DDCD5}"/>
            </c:ext>
          </c:extLst>
        </c:ser>
        <c:ser>
          <c:idx val="29"/>
          <c:order val="29"/>
          <c:tx>
            <c:strRef>
              <c:f>List1!$AE$1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List1!$AE$2:$AE$5</c:f>
              <c:numCache>
                <c:formatCode>General</c:formatCode>
                <c:ptCount val="4"/>
                <c:pt idx="0">
                  <c:v>59</c:v>
                </c:pt>
                <c:pt idx="1">
                  <c:v>36</c:v>
                </c:pt>
                <c:pt idx="2">
                  <c:v>10</c:v>
                </c:pt>
                <c:pt idx="3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F14-4F3D-8970-D5954B6DDCD5}"/>
            </c:ext>
          </c:extLst>
        </c:ser>
        <c:ser>
          <c:idx val="30"/>
          <c:order val="30"/>
          <c:tx>
            <c:strRef>
              <c:f>List1!$AF$1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List1!$AF$2:$AF$5</c:f>
              <c:numCache>
                <c:formatCode>General</c:formatCode>
                <c:ptCount val="4"/>
                <c:pt idx="0">
                  <c:v>67</c:v>
                </c:pt>
                <c:pt idx="1">
                  <c:v>63</c:v>
                </c:pt>
                <c:pt idx="2">
                  <c:v>20</c:v>
                </c:pt>
                <c:pt idx="3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F14-4F3D-8970-D5954B6DDCD5}"/>
            </c:ext>
          </c:extLst>
        </c:ser>
        <c:ser>
          <c:idx val="31"/>
          <c:order val="31"/>
          <c:tx>
            <c:strRef>
              <c:f>List1!$AG$1</c:f>
              <c:strCache>
                <c:ptCount val="1"/>
                <c:pt idx="0">
                  <c:v>2025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List1!$A$2:$A$5</c:f>
              <c:strCache>
                <c:ptCount val="4"/>
                <c:pt idx="0">
                  <c:v>FN Olomouc</c:v>
                </c:pt>
                <c:pt idx="1">
                  <c:v>FN Ostrava</c:v>
                </c:pt>
                <c:pt idx="2">
                  <c:v>FN Brno- sv. Anna</c:v>
                </c:pt>
                <c:pt idx="3">
                  <c:v>FN Brno-Bohunice</c:v>
                </c:pt>
              </c:strCache>
            </c:strRef>
          </c:cat>
          <c:val>
            <c:numRef>
              <c:f>List1!$AG$2:$AG$5</c:f>
              <c:numCache>
                <c:formatCode>General</c:formatCode>
                <c:ptCount val="4"/>
                <c:pt idx="0">
                  <c:v>64</c:v>
                </c:pt>
                <c:pt idx="1">
                  <c:v>79</c:v>
                </c:pt>
                <c:pt idx="2">
                  <c:v>28</c:v>
                </c:pt>
                <c:pt idx="3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F14-4F3D-8970-D5954B6DDCD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478336"/>
        <c:axId val="142480128"/>
        <c:axId val="0"/>
      </c:bar3DChart>
      <c:catAx>
        <c:axId val="14247833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42480128"/>
        <c:crosses val="autoZero"/>
        <c:auto val="1"/>
        <c:lblAlgn val="ctr"/>
        <c:lblOffset val="100"/>
        <c:noMultiLvlLbl val="0"/>
      </c:catAx>
      <c:valAx>
        <c:axId val="14248012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47833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List1!$B$2:$B$6</c:f>
              <c:numCache>
                <c:formatCode>General</c:formatCode>
                <c:ptCount val="5"/>
                <c:pt idx="0">
                  <c:v>40</c:v>
                </c:pt>
                <c:pt idx="2">
                  <c:v>26</c:v>
                </c:pt>
                <c:pt idx="3">
                  <c:v>0</c:v>
                </c:pt>
                <c:pt idx="4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E8-4F97-9AA5-7B3ABDAA462D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List1!$C$2:$C$6</c:f>
              <c:numCache>
                <c:formatCode>General</c:formatCode>
                <c:ptCount val="5"/>
                <c:pt idx="0">
                  <c:v>42</c:v>
                </c:pt>
                <c:pt idx="2">
                  <c:v>24</c:v>
                </c:pt>
                <c:pt idx="3">
                  <c:v>0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4E8-4F97-9AA5-7B3ABDAA462D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List1!$D$2:$D$6</c:f>
              <c:numCache>
                <c:formatCode>General</c:formatCode>
                <c:ptCount val="5"/>
                <c:pt idx="0">
                  <c:v>65</c:v>
                </c:pt>
                <c:pt idx="2">
                  <c:v>24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4E8-4F97-9AA5-7B3ABDAA462D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List1!$E$2:$E$6</c:f>
              <c:numCache>
                <c:formatCode>General</c:formatCode>
                <c:ptCount val="5"/>
                <c:pt idx="0">
                  <c:v>57</c:v>
                </c:pt>
                <c:pt idx="2">
                  <c:v>26</c:v>
                </c:pt>
                <c:pt idx="3">
                  <c:v>9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54E8-4F97-9AA5-7B3ABDAA462D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List1!$F$2:$F$6</c:f>
              <c:numCache>
                <c:formatCode>General</c:formatCode>
                <c:ptCount val="5"/>
                <c:pt idx="0">
                  <c:v>65</c:v>
                </c:pt>
                <c:pt idx="2">
                  <c:v>29</c:v>
                </c:pt>
                <c:pt idx="3">
                  <c:v>16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54E8-4F97-9AA5-7B3ABDAA462D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List1!$G$2:$G$6</c:f>
              <c:numCache>
                <c:formatCode>General</c:formatCode>
                <c:ptCount val="5"/>
                <c:pt idx="0">
                  <c:v>45</c:v>
                </c:pt>
                <c:pt idx="2">
                  <c:v>12</c:v>
                </c:pt>
                <c:pt idx="3">
                  <c:v>6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54E8-4F97-9AA5-7B3ABDAA462D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List1!$H$2:$H$6</c:f>
              <c:numCache>
                <c:formatCode>General</c:formatCode>
                <c:ptCount val="5"/>
                <c:pt idx="0">
                  <c:v>57</c:v>
                </c:pt>
                <c:pt idx="2">
                  <c:v>19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54E8-4F97-9AA5-7B3ABDAA462D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List1!$I$2:$I$6</c:f>
              <c:numCache>
                <c:formatCode>General</c:formatCode>
                <c:ptCount val="5"/>
                <c:pt idx="0">
                  <c:v>36</c:v>
                </c:pt>
                <c:pt idx="2">
                  <c:v>17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54E8-4F97-9AA5-7B3ABDAA462D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List1!$J$2:$J$6</c:f>
              <c:numCache>
                <c:formatCode>General</c:formatCode>
                <c:ptCount val="5"/>
                <c:pt idx="0">
                  <c:v>57</c:v>
                </c:pt>
                <c:pt idx="2">
                  <c:v>9</c:v>
                </c:pt>
                <c:pt idx="3">
                  <c:v>2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4E8-4F97-9AA5-7B3ABDAA462D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List1!$K$2:$K$6</c:f>
              <c:numCache>
                <c:formatCode>General</c:formatCode>
                <c:ptCount val="5"/>
                <c:pt idx="0">
                  <c:v>49</c:v>
                </c:pt>
                <c:pt idx="2">
                  <c:v>9</c:v>
                </c:pt>
                <c:pt idx="3">
                  <c:v>3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54E8-4F97-9AA5-7B3ABDAA462D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List1!$L$2:$L$6</c:f>
              <c:numCache>
                <c:formatCode>General</c:formatCode>
                <c:ptCount val="5"/>
                <c:pt idx="0">
                  <c:v>40</c:v>
                </c:pt>
                <c:pt idx="2">
                  <c:v>10</c:v>
                </c:pt>
                <c:pt idx="3">
                  <c:v>4</c:v>
                </c:pt>
                <c:pt idx="4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54E8-4F97-9AA5-7B3ABDAA462D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List1!$M$2:$M$6</c:f>
              <c:numCache>
                <c:formatCode>General</c:formatCode>
                <c:ptCount val="5"/>
                <c:pt idx="0">
                  <c:v>36</c:v>
                </c:pt>
                <c:pt idx="2">
                  <c:v>10</c:v>
                </c:pt>
                <c:pt idx="3">
                  <c:v>4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54E8-4F97-9AA5-7B3ABDAA462D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List1!$N$2:$N$6</c:f>
              <c:numCache>
                <c:formatCode>General</c:formatCode>
                <c:ptCount val="5"/>
                <c:pt idx="0">
                  <c:v>36</c:v>
                </c:pt>
                <c:pt idx="2">
                  <c:v>8</c:v>
                </c:pt>
                <c:pt idx="3">
                  <c:v>5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54E8-4F97-9AA5-7B3ABDAA462D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List1!$O$2:$O$6</c:f>
              <c:numCache>
                <c:formatCode>General</c:formatCode>
                <c:ptCount val="5"/>
                <c:pt idx="0">
                  <c:v>33</c:v>
                </c:pt>
                <c:pt idx="2">
                  <c:v>11</c:v>
                </c:pt>
                <c:pt idx="3">
                  <c:v>5</c:v>
                </c:pt>
                <c:pt idx="4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54E8-4F97-9AA5-7B3ABDAA462D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List1!$P$2:$P$6</c:f>
              <c:numCache>
                <c:formatCode>General</c:formatCode>
                <c:ptCount val="5"/>
                <c:pt idx="0">
                  <c:v>36</c:v>
                </c:pt>
                <c:pt idx="2">
                  <c:v>10</c:v>
                </c:pt>
                <c:pt idx="3">
                  <c:v>2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54E8-4F97-9AA5-7B3ABDAA462D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List1!$Q$2:$Q$6</c:f>
              <c:numCache>
                <c:formatCode>General</c:formatCode>
                <c:ptCount val="5"/>
                <c:pt idx="0">
                  <c:v>36</c:v>
                </c:pt>
                <c:pt idx="2">
                  <c:v>8</c:v>
                </c:pt>
                <c:pt idx="3">
                  <c:v>3</c:v>
                </c:pt>
                <c:pt idx="4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54E8-4F97-9AA5-7B3ABDAA462D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List1!$R$2:$R$6</c:f>
              <c:numCache>
                <c:formatCode>General</c:formatCode>
                <c:ptCount val="5"/>
                <c:pt idx="0">
                  <c:v>27</c:v>
                </c:pt>
                <c:pt idx="1">
                  <c:v>3</c:v>
                </c:pt>
                <c:pt idx="2">
                  <c:v>11</c:v>
                </c:pt>
                <c:pt idx="3">
                  <c:v>5</c:v>
                </c:pt>
                <c:pt idx="4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54E8-4F97-9AA5-7B3ABDAA462D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List1!$S$2:$S$6</c:f>
              <c:numCache>
                <c:formatCode>General</c:formatCode>
                <c:ptCount val="5"/>
                <c:pt idx="0">
                  <c:v>39</c:v>
                </c:pt>
                <c:pt idx="1">
                  <c:v>6</c:v>
                </c:pt>
                <c:pt idx="2">
                  <c:v>8</c:v>
                </c:pt>
                <c:pt idx="3">
                  <c:v>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54E8-4F97-9AA5-7B3ABDAA462D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List1!$T$2:$T$6</c:f>
              <c:numCache>
                <c:formatCode>General</c:formatCode>
                <c:ptCount val="5"/>
                <c:pt idx="0">
                  <c:v>35</c:v>
                </c:pt>
                <c:pt idx="1">
                  <c:v>6</c:v>
                </c:pt>
                <c:pt idx="2">
                  <c:v>12</c:v>
                </c:pt>
                <c:pt idx="3">
                  <c:v>0</c:v>
                </c:pt>
                <c:pt idx="4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54E8-4F97-9AA5-7B3ABDAA462D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List1!$U$2:$U$6</c:f>
              <c:numCache>
                <c:formatCode>General</c:formatCode>
                <c:ptCount val="5"/>
                <c:pt idx="0">
                  <c:v>32</c:v>
                </c:pt>
                <c:pt idx="1">
                  <c:v>4</c:v>
                </c:pt>
                <c:pt idx="2">
                  <c:v>14</c:v>
                </c:pt>
                <c:pt idx="3">
                  <c:v>1</c:v>
                </c:pt>
                <c:pt idx="4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54E8-4F97-9AA5-7B3ABDAA462D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List1!$V$2:$V$6</c:f>
              <c:numCache>
                <c:formatCode>General</c:formatCode>
                <c:ptCount val="5"/>
                <c:pt idx="0">
                  <c:v>44</c:v>
                </c:pt>
                <c:pt idx="1">
                  <c:v>4</c:v>
                </c:pt>
                <c:pt idx="2">
                  <c:v>5</c:v>
                </c:pt>
                <c:pt idx="3">
                  <c:v>6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54E8-4F97-9AA5-7B3ABDAA462D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List1!$W$2:$W$6</c:f>
              <c:numCache>
                <c:formatCode>General</c:formatCode>
                <c:ptCount val="5"/>
                <c:pt idx="0">
                  <c:v>21</c:v>
                </c:pt>
                <c:pt idx="1">
                  <c:v>4</c:v>
                </c:pt>
                <c:pt idx="2">
                  <c:v>10</c:v>
                </c:pt>
                <c:pt idx="3">
                  <c:v>1</c:v>
                </c:pt>
                <c:pt idx="4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54E8-4F97-9AA5-7B3ABDAA462D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List1!$X$2:$X$6</c:f>
              <c:numCache>
                <c:formatCode>General</c:formatCode>
                <c:ptCount val="5"/>
                <c:pt idx="0">
                  <c:v>35</c:v>
                </c:pt>
                <c:pt idx="1">
                  <c:v>4</c:v>
                </c:pt>
                <c:pt idx="2">
                  <c:v>10</c:v>
                </c:pt>
                <c:pt idx="3">
                  <c:v>3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54E8-4F97-9AA5-7B3ABDAA462D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List1!$Y$2:$Y$6</c:f>
              <c:numCache>
                <c:formatCode>General</c:formatCode>
                <c:ptCount val="5"/>
                <c:pt idx="0">
                  <c:v>42</c:v>
                </c:pt>
                <c:pt idx="1">
                  <c:v>2</c:v>
                </c:pt>
                <c:pt idx="2">
                  <c:v>7</c:v>
                </c:pt>
                <c:pt idx="3">
                  <c:v>1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54E8-4F97-9AA5-7B3ABDAA462D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List1!$Z$2:$Z$6</c:f>
              <c:numCache>
                <c:formatCode>General</c:formatCode>
                <c:ptCount val="5"/>
                <c:pt idx="0">
                  <c:v>36</c:v>
                </c:pt>
                <c:pt idx="1">
                  <c:v>5</c:v>
                </c:pt>
                <c:pt idx="2">
                  <c:v>12</c:v>
                </c:pt>
                <c:pt idx="3">
                  <c:v>1</c:v>
                </c:pt>
                <c:pt idx="4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17-4593-ADD0-151FCCCBAAF6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List1!$AA$2:$AA$6</c:f>
              <c:numCache>
                <c:formatCode>General</c:formatCode>
                <c:ptCount val="5"/>
                <c:pt idx="0">
                  <c:v>32</c:v>
                </c:pt>
                <c:pt idx="1">
                  <c:v>5</c:v>
                </c:pt>
                <c:pt idx="2">
                  <c:v>16</c:v>
                </c:pt>
                <c:pt idx="3">
                  <c:v>0</c:v>
                </c:pt>
                <c:pt idx="4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298-4BAB-A5AE-F0CF4541418D}"/>
            </c:ext>
          </c:extLst>
        </c:ser>
        <c:ser>
          <c:idx val="26"/>
          <c:order val="26"/>
          <c:tx>
            <c:strRef>
              <c:f>List1!$AB$1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List1!$AB$2:$AB$6</c:f>
              <c:numCache>
                <c:formatCode>General</c:formatCode>
                <c:ptCount val="5"/>
                <c:pt idx="0">
                  <c:v>35</c:v>
                </c:pt>
                <c:pt idx="1">
                  <c:v>1</c:v>
                </c:pt>
                <c:pt idx="2">
                  <c:v>5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6A0-4162-9438-F0AA4390DF4C}"/>
            </c:ext>
          </c:extLst>
        </c:ser>
        <c:ser>
          <c:idx val="27"/>
          <c:order val="27"/>
          <c:tx>
            <c:strRef>
              <c:f>List1!$AC$1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List1!$AC$2:$AC$6</c:f>
              <c:numCache>
                <c:formatCode>General</c:formatCode>
                <c:ptCount val="5"/>
                <c:pt idx="0">
                  <c:v>30</c:v>
                </c:pt>
                <c:pt idx="1">
                  <c:v>0</c:v>
                </c:pt>
                <c:pt idx="2">
                  <c:v>6</c:v>
                </c:pt>
                <c:pt idx="3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6A0-4162-9438-F0AA4390DF4C}"/>
            </c:ext>
          </c:extLst>
        </c:ser>
        <c:ser>
          <c:idx val="28"/>
          <c:order val="28"/>
          <c:tx>
            <c:strRef>
              <c:f>List1!$AD$1</c:f>
              <c:strCache>
                <c:ptCount val="1"/>
                <c:pt idx="0">
                  <c:v>2022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List1!$AD$2:$AD$6</c:f>
              <c:numCache>
                <c:formatCode>General</c:formatCode>
                <c:ptCount val="5"/>
                <c:pt idx="0">
                  <c:v>26</c:v>
                </c:pt>
                <c:pt idx="1">
                  <c:v>1</c:v>
                </c:pt>
                <c:pt idx="2">
                  <c:v>6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6A0-4162-9438-F0AA4390DF4C}"/>
            </c:ext>
          </c:extLst>
        </c:ser>
        <c:ser>
          <c:idx val="29"/>
          <c:order val="29"/>
          <c:tx>
            <c:strRef>
              <c:f>List1!$AE$1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List1!$AE$2:$AE$6</c:f>
              <c:numCache>
                <c:formatCode>General</c:formatCode>
                <c:ptCount val="5"/>
                <c:pt idx="0">
                  <c:v>42</c:v>
                </c:pt>
                <c:pt idx="1">
                  <c:v>2</c:v>
                </c:pt>
                <c:pt idx="2">
                  <c:v>7</c:v>
                </c:pt>
                <c:pt idx="3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86A0-4162-9438-F0AA4390DF4C}"/>
            </c:ext>
          </c:extLst>
        </c:ser>
        <c:ser>
          <c:idx val="30"/>
          <c:order val="30"/>
          <c:tx>
            <c:strRef>
              <c:f>List1!$AF$1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List1!$AF$2:$AF$6</c:f>
              <c:numCache>
                <c:formatCode>General</c:formatCode>
                <c:ptCount val="5"/>
                <c:pt idx="0">
                  <c:v>28</c:v>
                </c:pt>
                <c:pt idx="1">
                  <c:v>2</c:v>
                </c:pt>
                <c:pt idx="2">
                  <c:v>9</c:v>
                </c:pt>
                <c:pt idx="3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86A0-4162-9438-F0AA4390DF4C}"/>
            </c:ext>
          </c:extLst>
        </c:ser>
        <c:ser>
          <c:idx val="31"/>
          <c:order val="31"/>
          <c:tx>
            <c:strRef>
              <c:f>List1!$AG$1</c:f>
              <c:strCache>
                <c:ptCount val="1"/>
                <c:pt idx="0">
                  <c:v>2025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List1!$A$2:$A$6</c:f>
              <c:strCache>
                <c:ptCount val="5"/>
                <c:pt idx="0">
                  <c:v>FN Motol</c:v>
                </c:pt>
                <c:pt idx="1">
                  <c:v>FN Vinohrady</c:v>
                </c:pt>
                <c:pt idx="2">
                  <c:v>FN Hradec Kráové</c:v>
                </c:pt>
                <c:pt idx="3">
                  <c:v>České Budějovice</c:v>
                </c:pt>
                <c:pt idx="4">
                  <c:v>FN Plzeň</c:v>
                </c:pt>
              </c:strCache>
            </c:strRef>
          </c:cat>
          <c:val>
            <c:numRef>
              <c:f>List1!$AG$2:$AG$6</c:f>
              <c:numCache>
                <c:formatCode>General</c:formatCode>
                <c:ptCount val="5"/>
                <c:pt idx="0">
                  <c:v>33</c:v>
                </c:pt>
                <c:pt idx="1">
                  <c:v>2</c:v>
                </c:pt>
                <c:pt idx="2">
                  <c:v>10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86A0-4162-9438-F0AA4390DF4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2567296"/>
        <c:axId val="142568832"/>
        <c:axId val="0"/>
      </c:bar3DChart>
      <c:catAx>
        <c:axId val="142567296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42568832"/>
        <c:crosses val="autoZero"/>
        <c:auto val="1"/>
        <c:lblAlgn val="ctr"/>
        <c:lblOffset val="100"/>
        <c:noMultiLvlLbl val="0"/>
      </c:catAx>
      <c:valAx>
        <c:axId val="1425688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2567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1994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List1!$B$2:$B$4</c:f>
              <c:numCache>
                <c:formatCode>General</c:formatCode>
                <c:ptCount val="3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D74-4C46-B378-4FF75D54F6E9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1995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List1!$C$2:$C$4</c:f>
              <c:numCache>
                <c:formatCode>General</c:formatCode>
                <c:ptCount val="3"/>
                <c:pt idx="0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D74-4C46-B378-4FF75D54F6E9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1996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List1!$D$2:$D$4</c:f>
              <c:numCache>
                <c:formatCode>General</c:formatCode>
                <c:ptCount val="3"/>
                <c:pt idx="0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D74-4C46-B378-4FF75D54F6E9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1997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List1!$E$2:$E$4</c:f>
              <c:numCache>
                <c:formatCode>General</c:formatCode>
                <c:ptCount val="3"/>
                <c:pt idx="0">
                  <c:v>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D74-4C46-B378-4FF75D54F6E9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1998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List1!$F$2:$F$4</c:f>
              <c:numCache>
                <c:formatCode>General</c:formatCode>
                <c:ptCount val="3"/>
                <c:pt idx="0">
                  <c:v>33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D74-4C46-B378-4FF75D54F6E9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1999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List1!$G$2:$G$4</c:f>
              <c:numCache>
                <c:formatCode>General</c:formatCode>
                <c:ptCount val="3"/>
                <c:pt idx="0">
                  <c:v>29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D74-4C46-B378-4FF75D54F6E9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2000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List1!$H$2:$H$4</c:f>
              <c:numCache>
                <c:formatCode>General</c:formatCode>
                <c:ptCount val="3"/>
                <c:pt idx="0">
                  <c:v>16</c:v>
                </c:pt>
                <c:pt idx="1">
                  <c:v>6</c:v>
                </c:pt>
                <c:pt idx="2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4D74-4C46-B378-4FF75D54F6E9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2001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List1!$I$2:$I$4</c:f>
              <c:numCache>
                <c:formatCode>General</c:formatCode>
                <c:ptCount val="3"/>
                <c:pt idx="0">
                  <c:v>15</c:v>
                </c:pt>
                <c:pt idx="1">
                  <c:v>12</c:v>
                </c:pt>
                <c:pt idx="2">
                  <c:v>23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4D74-4C46-B378-4FF75D54F6E9}"/>
            </c:ext>
          </c:extLst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2002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List1!$J$2:$J$4</c:f>
              <c:numCache>
                <c:formatCode>General</c:formatCode>
                <c:ptCount val="3"/>
                <c:pt idx="0">
                  <c:v>7</c:v>
                </c:pt>
                <c:pt idx="1">
                  <c:v>10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4D74-4C46-B378-4FF75D54F6E9}"/>
            </c:ext>
          </c:extLst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2003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List1!$K$2:$K$4</c:f>
              <c:numCache>
                <c:formatCode>General</c:formatCode>
                <c:ptCount val="3"/>
                <c:pt idx="0">
                  <c:v>7</c:v>
                </c:pt>
                <c:pt idx="1">
                  <c:v>6</c:v>
                </c:pt>
                <c:pt idx="2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4D74-4C46-B378-4FF75D54F6E9}"/>
            </c:ext>
          </c:extLst>
        </c:ser>
        <c:ser>
          <c:idx val="10"/>
          <c:order val="10"/>
          <c:tx>
            <c:strRef>
              <c:f>List1!$L$1</c:f>
              <c:strCache>
                <c:ptCount val="1"/>
                <c:pt idx="0">
                  <c:v>2004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List1!$L$2:$L$4</c:f>
              <c:numCache>
                <c:formatCode>General</c:formatCode>
                <c:ptCount val="3"/>
                <c:pt idx="0">
                  <c:v>8</c:v>
                </c:pt>
                <c:pt idx="1">
                  <c:v>0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D74-4C46-B378-4FF75D54F6E9}"/>
            </c:ext>
          </c:extLst>
        </c:ser>
        <c:ser>
          <c:idx val="11"/>
          <c:order val="11"/>
          <c:tx>
            <c:strRef>
              <c:f>List1!$M$1</c:f>
              <c:strCache>
                <c:ptCount val="1"/>
                <c:pt idx="0">
                  <c:v>2005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List1!$M$2:$M$4</c:f>
              <c:numCache>
                <c:formatCode>General</c:formatCode>
                <c:ptCount val="3"/>
                <c:pt idx="0">
                  <c:v>17</c:v>
                </c:pt>
                <c:pt idx="1">
                  <c:v>0</c:v>
                </c:pt>
                <c:pt idx="2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4D74-4C46-B378-4FF75D54F6E9}"/>
            </c:ext>
          </c:extLst>
        </c:ser>
        <c:ser>
          <c:idx val="12"/>
          <c:order val="12"/>
          <c:tx>
            <c:strRef>
              <c:f>List1!$N$1</c:f>
              <c:strCache>
                <c:ptCount val="1"/>
                <c:pt idx="0">
                  <c:v>2006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List1!$N$2:$N$4</c:f>
              <c:numCache>
                <c:formatCode>General</c:formatCode>
                <c:ptCount val="3"/>
                <c:pt idx="0">
                  <c:v>5</c:v>
                </c:pt>
                <c:pt idx="1">
                  <c:v>8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4D74-4C46-B378-4FF75D54F6E9}"/>
            </c:ext>
          </c:extLst>
        </c:ser>
        <c:ser>
          <c:idx val="13"/>
          <c:order val="13"/>
          <c:tx>
            <c:strRef>
              <c:f>List1!$O$1</c:f>
              <c:strCache>
                <c:ptCount val="1"/>
                <c:pt idx="0">
                  <c:v>2007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List1!$O$2:$O$4</c:f>
              <c:numCache>
                <c:formatCode>General</c:formatCode>
                <c:ptCount val="3"/>
                <c:pt idx="0">
                  <c:v>10</c:v>
                </c:pt>
                <c:pt idx="1">
                  <c:v>13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4D74-4C46-B378-4FF75D54F6E9}"/>
            </c:ext>
          </c:extLst>
        </c:ser>
        <c:ser>
          <c:idx val="14"/>
          <c:order val="14"/>
          <c:tx>
            <c:strRef>
              <c:f>List1!$P$1</c:f>
              <c:strCache>
                <c:ptCount val="1"/>
                <c:pt idx="0">
                  <c:v>2008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List1!$P$2:$P$4</c:f>
              <c:numCache>
                <c:formatCode>General</c:formatCode>
                <c:ptCount val="3"/>
                <c:pt idx="0">
                  <c:v>4</c:v>
                </c:pt>
                <c:pt idx="1">
                  <c:v>0</c:v>
                </c:pt>
                <c:pt idx="2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4D74-4C46-B378-4FF75D54F6E9}"/>
            </c:ext>
          </c:extLst>
        </c:ser>
        <c:ser>
          <c:idx val="15"/>
          <c:order val="15"/>
          <c:tx>
            <c:strRef>
              <c:f>List1!$Q$1</c:f>
              <c:strCache>
                <c:ptCount val="1"/>
                <c:pt idx="0">
                  <c:v>2009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List1!$Q$2:$Q$4</c:f>
              <c:numCache>
                <c:formatCode>General</c:formatCode>
                <c:ptCount val="3"/>
                <c:pt idx="0">
                  <c:v>5</c:v>
                </c:pt>
                <c:pt idx="1">
                  <c:v>6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F-4D74-4C46-B378-4FF75D54F6E9}"/>
            </c:ext>
          </c:extLst>
        </c:ser>
        <c:ser>
          <c:idx val="16"/>
          <c:order val="16"/>
          <c:tx>
            <c:strRef>
              <c:f>List1!$R$1</c:f>
              <c:strCache>
                <c:ptCount val="1"/>
                <c:pt idx="0">
                  <c:v>2010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List1!$R$2:$R$4</c:f>
              <c:numCache>
                <c:formatCode>General</c:formatCode>
                <c:ptCount val="3"/>
                <c:pt idx="0">
                  <c:v>1</c:v>
                </c:pt>
                <c:pt idx="1">
                  <c:v>16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4D74-4C46-B378-4FF75D54F6E9}"/>
            </c:ext>
          </c:extLst>
        </c:ser>
        <c:ser>
          <c:idx val="17"/>
          <c:order val="17"/>
          <c:tx>
            <c:strRef>
              <c:f>List1!$S$1</c:f>
              <c:strCache>
                <c:ptCount val="1"/>
                <c:pt idx="0">
                  <c:v>2011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List1!$S$2:$S$4</c:f>
              <c:numCache>
                <c:formatCode>General</c:formatCode>
                <c:ptCount val="3"/>
                <c:pt idx="0">
                  <c:v>3</c:v>
                </c:pt>
                <c:pt idx="1">
                  <c:v>12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4D74-4C46-B378-4FF75D54F6E9}"/>
            </c:ext>
          </c:extLst>
        </c:ser>
        <c:ser>
          <c:idx val="18"/>
          <c:order val="18"/>
          <c:tx>
            <c:strRef>
              <c:f>List1!$T$1</c:f>
              <c:strCache>
                <c:ptCount val="1"/>
                <c:pt idx="0">
                  <c:v>2012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List1!$T$2:$T$4</c:f>
              <c:numCache>
                <c:formatCode>General</c:formatCode>
                <c:ptCount val="3"/>
                <c:pt idx="0">
                  <c:v>5</c:v>
                </c:pt>
                <c:pt idx="1">
                  <c:v>7</c:v>
                </c:pt>
                <c:pt idx="2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2-4D74-4C46-B378-4FF75D54F6E9}"/>
            </c:ext>
          </c:extLst>
        </c:ser>
        <c:ser>
          <c:idx val="19"/>
          <c:order val="19"/>
          <c:tx>
            <c:strRef>
              <c:f>List1!$U$1</c:f>
              <c:strCache>
                <c:ptCount val="1"/>
                <c:pt idx="0">
                  <c:v>2013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List1!$U$2:$U$4</c:f>
              <c:numCache>
                <c:formatCode>General</c:formatCode>
                <c:ptCount val="3"/>
                <c:pt idx="0">
                  <c:v>6</c:v>
                </c:pt>
                <c:pt idx="1">
                  <c:v>9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4D74-4C46-B378-4FF75D54F6E9}"/>
            </c:ext>
          </c:extLst>
        </c:ser>
        <c:ser>
          <c:idx val="20"/>
          <c:order val="20"/>
          <c:tx>
            <c:strRef>
              <c:f>List1!$V$1</c:f>
              <c:strCache>
                <c:ptCount val="1"/>
                <c:pt idx="0">
                  <c:v>2014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List1!$V$2:$V$4</c:f>
              <c:numCache>
                <c:formatCode>General</c:formatCode>
                <c:ptCount val="3"/>
                <c:pt idx="0">
                  <c:v>6</c:v>
                </c:pt>
                <c:pt idx="1">
                  <c:v>9</c:v>
                </c:pt>
                <c:pt idx="2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4D74-4C46-B378-4FF75D54F6E9}"/>
            </c:ext>
          </c:extLst>
        </c:ser>
        <c:ser>
          <c:idx val="21"/>
          <c:order val="21"/>
          <c:tx>
            <c:strRef>
              <c:f>List1!$W$1</c:f>
              <c:strCache>
                <c:ptCount val="1"/>
                <c:pt idx="0">
                  <c:v>2015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List1!$W$2:$W$4</c:f>
              <c:numCache>
                <c:formatCode>General</c:formatCode>
                <c:ptCount val="3"/>
                <c:pt idx="0">
                  <c:v>5</c:v>
                </c:pt>
                <c:pt idx="1">
                  <c:v>17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4D74-4C46-B378-4FF75D54F6E9}"/>
            </c:ext>
          </c:extLst>
        </c:ser>
        <c:ser>
          <c:idx val="22"/>
          <c:order val="22"/>
          <c:tx>
            <c:strRef>
              <c:f>List1!$X$1</c:f>
              <c:strCache>
                <c:ptCount val="1"/>
                <c:pt idx="0">
                  <c:v>2016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List1!$X$2:$X$4</c:f>
              <c:numCache>
                <c:formatCode>General</c:formatCode>
                <c:ptCount val="3"/>
                <c:pt idx="0">
                  <c:v>0</c:v>
                </c:pt>
                <c:pt idx="1">
                  <c:v>17</c:v>
                </c:pt>
                <c:pt idx="2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4D74-4C46-B378-4FF75D54F6E9}"/>
            </c:ext>
          </c:extLst>
        </c:ser>
        <c:ser>
          <c:idx val="23"/>
          <c:order val="23"/>
          <c:tx>
            <c:strRef>
              <c:f>List1!$Y$1</c:f>
              <c:strCache>
                <c:ptCount val="1"/>
                <c:pt idx="0">
                  <c:v>2017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List1!$Y$2:$Y$4</c:f>
              <c:numCache>
                <c:formatCode>General</c:formatCode>
                <c:ptCount val="3"/>
                <c:pt idx="0">
                  <c:v>16</c:v>
                </c:pt>
                <c:pt idx="1">
                  <c:v>10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4D74-4C46-B378-4FF75D54F6E9}"/>
            </c:ext>
          </c:extLst>
        </c:ser>
        <c:ser>
          <c:idx val="24"/>
          <c:order val="24"/>
          <c:tx>
            <c:strRef>
              <c:f>List1!$Z$1</c:f>
              <c:strCache>
                <c:ptCount val="1"/>
                <c:pt idx="0">
                  <c:v>2018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List1!$Z$2:$Z$4</c:f>
              <c:numCache>
                <c:formatCode>General</c:formatCode>
                <c:ptCount val="3"/>
                <c:pt idx="0">
                  <c:v>9</c:v>
                </c:pt>
                <c:pt idx="1">
                  <c:v>17</c:v>
                </c:pt>
                <c:pt idx="2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A3E-42F4-A384-530317358E63}"/>
            </c:ext>
          </c:extLst>
        </c:ser>
        <c:ser>
          <c:idx val="25"/>
          <c:order val="25"/>
          <c:tx>
            <c:strRef>
              <c:f>List1!$AA$1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List1!$AA$2:$AA$4</c:f>
              <c:numCache>
                <c:formatCode>General</c:formatCode>
                <c:ptCount val="3"/>
                <c:pt idx="0">
                  <c:v>10</c:v>
                </c:pt>
                <c:pt idx="1">
                  <c:v>15</c:v>
                </c:pt>
                <c:pt idx="2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F95-4B08-BE9E-A4451A6A2A9E}"/>
            </c:ext>
          </c:extLst>
        </c:ser>
        <c:ser>
          <c:idx val="26"/>
          <c:order val="26"/>
          <c:tx>
            <c:strRef>
              <c:f>List1!$AB$1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List1!$AB$2:$AB$4</c:f>
              <c:numCache>
                <c:formatCode>General</c:formatCode>
                <c:ptCount val="3"/>
                <c:pt idx="0">
                  <c:v>9</c:v>
                </c:pt>
                <c:pt idx="1">
                  <c:v>10</c:v>
                </c:pt>
                <c:pt idx="2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F95-4B08-BE9E-A4451A6A2A9E}"/>
            </c:ext>
          </c:extLst>
        </c:ser>
        <c:ser>
          <c:idx val="27"/>
          <c:order val="27"/>
          <c:tx>
            <c:strRef>
              <c:f>List1!$AC$1</c:f>
              <c:strCache>
                <c:ptCount val="1"/>
                <c:pt idx="0">
                  <c:v>2021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List1!$AC$2:$AC$4</c:f>
              <c:numCache>
                <c:formatCode>General</c:formatCode>
                <c:ptCount val="3"/>
                <c:pt idx="0">
                  <c:v>11</c:v>
                </c:pt>
                <c:pt idx="1">
                  <c:v>17</c:v>
                </c:pt>
                <c:pt idx="2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F95-4B08-BE9E-A4451A6A2A9E}"/>
            </c:ext>
          </c:extLst>
        </c:ser>
        <c:ser>
          <c:idx val="28"/>
          <c:order val="28"/>
          <c:tx>
            <c:strRef>
              <c:f>List1!$AD$1</c:f>
              <c:strCache>
                <c:ptCount val="1"/>
                <c:pt idx="0">
                  <c:v>2022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List1!$AD$2:$AD$4</c:f>
              <c:numCache>
                <c:formatCode>General</c:formatCode>
                <c:ptCount val="3"/>
                <c:pt idx="0">
                  <c:v>3</c:v>
                </c:pt>
                <c:pt idx="1">
                  <c:v>15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F95-4B08-BE9E-A4451A6A2A9E}"/>
            </c:ext>
          </c:extLst>
        </c:ser>
        <c:ser>
          <c:idx val="29"/>
          <c:order val="29"/>
          <c:tx>
            <c:strRef>
              <c:f>List1!$AE$1</c:f>
              <c:strCache>
                <c:ptCount val="1"/>
                <c:pt idx="0">
                  <c:v>2023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List1!$AE$2:$AE$4</c:f>
              <c:numCache>
                <c:formatCode>General</c:formatCode>
                <c:ptCount val="3"/>
                <c:pt idx="0">
                  <c:v>7</c:v>
                </c:pt>
                <c:pt idx="1">
                  <c:v>15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F95-4B08-BE9E-A4451A6A2A9E}"/>
            </c:ext>
          </c:extLst>
        </c:ser>
        <c:ser>
          <c:idx val="30"/>
          <c:order val="30"/>
          <c:tx>
            <c:strRef>
              <c:f>List1!$AF$1</c:f>
              <c:strCache>
                <c:ptCount val="1"/>
                <c:pt idx="0">
                  <c:v>2024</c:v>
                </c:pt>
              </c:strCache>
            </c:strRef>
          </c:tx>
          <c:invertIfNegative val="0"/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List1!$AF$2:$AF$4</c:f>
              <c:numCache>
                <c:formatCode>General</c:formatCode>
                <c:ptCount val="3"/>
                <c:pt idx="0">
                  <c:v>10</c:v>
                </c:pt>
                <c:pt idx="1">
                  <c:v>9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F95-4B08-BE9E-A4451A6A2A9E}"/>
            </c:ext>
          </c:extLst>
        </c:ser>
        <c:ser>
          <c:idx val="31"/>
          <c:order val="31"/>
          <c:tx>
            <c:strRef>
              <c:f>List1!$AG$1</c:f>
              <c:strCache>
                <c:ptCount val="1"/>
                <c:pt idx="0">
                  <c:v>2025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List1!$A$2:$A$4</c:f>
              <c:strCache>
                <c:ptCount val="3"/>
                <c:pt idx="0">
                  <c:v>FN Ostrava</c:v>
                </c:pt>
                <c:pt idx="1">
                  <c:v>FN Brno</c:v>
                </c:pt>
                <c:pt idx="2">
                  <c:v>FN Olomouc</c:v>
                </c:pt>
              </c:strCache>
            </c:strRef>
          </c:cat>
          <c:val>
            <c:numRef>
              <c:f>List1!$AG$2:$AG$4</c:f>
              <c:numCache>
                <c:formatCode>General</c:formatCode>
                <c:ptCount val="3"/>
                <c:pt idx="0">
                  <c:v>10</c:v>
                </c:pt>
                <c:pt idx="1">
                  <c:v>9</c:v>
                </c:pt>
                <c:pt idx="2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F95-4B08-BE9E-A4451A6A2A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55144960"/>
        <c:axId val="155146496"/>
        <c:axId val="0"/>
      </c:bar3DChart>
      <c:catAx>
        <c:axId val="15514496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160" baseline="0"/>
            </a:pPr>
            <a:endParaRPr lang="cs-CZ"/>
          </a:p>
        </c:txPr>
        <c:crossAx val="155146496"/>
        <c:crosses val="autoZero"/>
        <c:auto val="1"/>
        <c:lblAlgn val="ctr"/>
        <c:lblOffset val="100"/>
        <c:noMultiLvlLbl val="0"/>
      </c:catAx>
      <c:valAx>
        <c:axId val="1551464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1449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4705345794602018"/>
          <c:y val="8.1458966456332035E-2"/>
          <c:w val="0.74898236092265869"/>
          <c:h val="0.8908629441624360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MCNS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</c:f>
              <c:numCache>
                <c:formatCode>General</c:formatCode>
                <c:ptCount val="1"/>
                <c:pt idx="0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113-4471-93AE-B759DE68C2B7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113-4471-93AE-B759DE68C2B7}"/>
            </c:ext>
          </c:extLst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113-4471-93AE-B759DE68C2B7}"/>
            </c:ext>
          </c:extLst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MPGN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113-4471-93AE-B759DE68C2B7}"/>
            </c:ext>
          </c:extLst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IgA</c:v>
                </c:pt>
              </c:strCache>
            </c:strRef>
          </c:tx>
          <c:spPr>
            <a:solidFill>
              <a:schemeClr val="bg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F113-4471-93AE-B759DE68C2B7}"/>
            </c:ext>
          </c:extLst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Menší glom. abnorm.</c:v>
                </c:pt>
              </c:strCache>
            </c:strRef>
          </c:tx>
          <c:spPr>
            <a:solidFill>
              <a:schemeClr val="tx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F113-4471-93AE-B759DE68C2B7}"/>
            </c:ext>
          </c:extLst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IgM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F113-4471-93AE-B759DE68C2B7}"/>
            </c:ext>
          </c:extLst>
        </c:ser>
        <c:ser>
          <c:idx val="7"/>
          <c:order val="7"/>
          <c:tx>
            <c:strRef>
              <c:f>Sheet1!$A$8</c:f>
              <c:strCache>
                <c:ptCount val="1"/>
                <c:pt idx="0">
                  <c:v>jiné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Sheet1!$B$8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F113-4471-93AE-B759DE68C2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526528"/>
        <c:axId val="205528064"/>
        <c:axId val="0"/>
      </c:bar3DChart>
      <c:catAx>
        <c:axId val="20552652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55280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52806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526528"/>
        <c:crosses val="autoZero"/>
        <c:crossBetween val="between"/>
      </c:valAx>
      <c:spPr>
        <a:noFill/>
        <a:ln w="29117">
          <a:noFill/>
        </a:ln>
      </c:spPr>
    </c:plotArea>
    <c:legend>
      <c:legendPos val="b"/>
      <c:layout>
        <c:manualLayout>
          <c:xMode val="edge"/>
          <c:yMode val="edge"/>
          <c:x val="3.0936417448297955E-2"/>
          <c:y val="0.9335358490038187"/>
          <c:w val="0.89999992995014555"/>
          <c:h val="6.145482025912298E-2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5264586160108673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nefritida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General</c:formatCode>
                <c:ptCount val="1"/>
                <c:pt idx="0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08-4CBC-AB93-ABABD2FD11D2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GN při Henoch-Schönleinově purpuře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Sheet1!$B$3</c:f>
              <c:numCache>
                <c:formatCode>General</c:formatCode>
                <c:ptCount val="1"/>
                <c:pt idx="0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08-4CBC-AB93-ABABD2FD11D2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Goodpastureův sy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Sheet1!$B$4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08-4CBC-AB93-ABABD2FD11D2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GN při infekci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Sheet1!$B$5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608-4CBC-AB93-ABABD2FD11D2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Jiné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Sheet1!$B$1</c:f>
              <c:numCache>
                <c:formatCode>General</c:formatCode>
                <c:ptCount val="1"/>
              </c:numCache>
            </c:numRef>
          </c:cat>
          <c:val>
            <c:numRef>
              <c:f>Sheet1!$B$6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441-4538-8EDA-0C8CDB6344A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407168"/>
        <c:axId val="206408704"/>
        <c:axId val="0"/>
      </c:bar3DChart>
      <c:catAx>
        <c:axId val="206407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4087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408704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407168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72324010937340011"/>
          <c:y val="3.6515483999998134E-2"/>
          <c:w val="0.27675989062660034"/>
          <c:h val="0.89216628438291612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2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5264586160108673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Pauciiumunní GN při  AAV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1C9-4177-8660-AABA5A3F0D8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Trombotická mikroangiopatie 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1C9-4177-8660-AABA5A3F0D8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1C9-4177-8660-AABA5A3F0D8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Sklerodermie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1C9-4177-8660-AABA5A3F0D8D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FSGS sekundární při vaskulární nefrosklerose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1C9-4177-8660-AABA5A3F0D8D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Blíže neurčené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D3-48C5-94FE-1EA5B165E84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126080"/>
        <c:axId val="206144256"/>
        <c:axId val="0"/>
      </c:bar3DChart>
      <c:catAx>
        <c:axId val="206126080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low"/>
        <c:crossAx val="2061442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144256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26080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5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2279511533242926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Diabetická glomerulosklerosa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Sheet1!$B$2:$B$2</c:f>
              <c:numCache>
                <c:formatCode>General</c:formatCode>
                <c:ptCount val="1"/>
                <c:pt idx="0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CC5-481F-8907-8E498DF4706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Glomerulopatie při dysproteinémii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Sheet1!$B$3:$B$3</c:f>
              <c:numCache>
                <c:formatCode>General</c:formatCode>
                <c:ptCount val="1"/>
                <c:pt idx="0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CC5-481F-8907-8E498DF4706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AA amyloidosa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Sheet1!$B$4:$B$4</c:f>
              <c:numCache>
                <c:formatCode>General</c:formatCode>
                <c:ptCount val="1"/>
                <c:pt idx="0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CC5-481F-8907-8E498DF4706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Sarkoidosa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Sheet1!$B$1:$B$1</c:f>
              <c:numCache>
                <c:formatCode>General</c:formatCode>
                <c:ptCount val="1"/>
              </c:numCache>
            </c:numRef>
          </c:cat>
          <c:val>
            <c:numRef>
              <c:f>Sheet1!$B$5:$B$5</c:f>
              <c:numCache>
                <c:formatCode>General</c:formatCode>
                <c:ptCount val="1"/>
                <c:pt idx="0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FCC5-481F-8907-8E498DF4706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191616"/>
        <c:axId val="206197504"/>
        <c:axId val="0"/>
      </c:bar3DChart>
      <c:catAx>
        <c:axId val="2061916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9750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197504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191616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66973938466599836"/>
          <c:y val="5.1248450718342296E-2"/>
          <c:w val="0.32483316211409718"/>
          <c:h val="0.8352160595369621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7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128900949796523E-2"/>
          <c:y val="2.2842639593908632E-2"/>
          <c:w val="0.6350067842605156"/>
          <c:h val="0.89847715736040612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 Mnohočetný myelom</c:v>
                </c:pt>
              </c:strCache>
            </c:strRef>
          </c:tx>
          <c:spPr>
            <a:solidFill>
              <a:schemeClr val="accent1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Sheet1!$B$1</c:f>
              <c:numCache>
                <c:formatCode>General</c:formatCode>
                <c:ptCount val="1"/>
                <c:pt idx="0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2F-4681-A132-D25AA7CD9BA9}"/>
            </c:ext>
          </c:extLst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AL amyloidosa</c:v>
                </c:pt>
              </c:strCache>
            </c:strRef>
          </c:tx>
          <c:spPr>
            <a:solidFill>
              <a:schemeClr val="accent2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2F-4681-A132-D25AA7CD9BA9}"/>
            </c:ext>
          </c:extLst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Kryoglobulinémie</c:v>
                </c:pt>
              </c:strCache>
            </c:strRef>
          </c:tx>
          <c:spPr>
            <a:solidFill>
              <a:schemeClr val="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Sheet1!$B$3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2F-4681-A132-D25AA7CD9BA9}"/>
            </c:ext>
          </c:extLst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LCDD</c:v>
                </c:pt>
              </c:strCache>
            </c:strRef>
          </c:tx>
          <c:spPr>
            <a:solidFill>
              <a:schemeClr val="folHlink"/>
            </a:solidFill>
            <a:ln w="14559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9117">
                <a:noFill/>
              </a:ln>
            </c:spPr>
            <c:txPr>
              <a:bodyPr/>
              <a:lstStyle/>
              <a:p>
                <a:pPr>
                  <a:defRPr sz="20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Sheet1!$B$4</c:f>
              <c:numCache>
                <c:formatCode>General</c:formatCode>
                <c:ptCount val="1"/>
                <c:pt idx="0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2F-4681-A132-D25AA7CD9BA9}"/>
            </c:ext>
          </c:extLst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Fibrilární GN</c:v>
                </c:pt>
              </c:strCache>
            </c:strRef>
          </c:tx>
          <c:invertIfNegative val="0"/>
          <c:dLbls>
            <c:dLbl>
              <c:idx val="0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C2F-4681-A132-D25AA7CD9BA9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Sheet1!$B$5</c:f>
              <c:numCache>
                <c:formatCode>General</c:formatCode>
                <c:ptCount val="1"/>
                <c:pt idx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2F-4681-A132-D25AA7CD9BA9}"/>
            </c:ext>
          </c:extLst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GN s monoklonálními depozity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Sheet1!$B$6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2F-4681-A132-D25AA7CD9BA9}"/>
            </c:ext>
          </c:extLst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bez bližšího určení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Sheet1!$B$7</c:f>
              <c:numCache>
                <c:formatCode>General</c:formatCode>
                <c:ptCount val="1"/>
                <c:pt idx="0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C37-480E-9047-3F8E6E33706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363648"/>
        <c:axId val="206242176"/>
        <c:axId val="0"/>
      </c:bar3DChart>
      <c:catAx>
        <c:axId val="206363648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one"/>
        <c:crossAx val="2062421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6242176"/>
        <c:scaling>
          <c:orientation val="minMax"/>
        </c:scaling>
        <c:delete val="0"/>
        <c:axPos val="l"/>
        <c:majorGridlines>
          <c:spPr>
            <a:ln w="3640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640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63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63648"/>
        <c:crosses val="autoZero"/>
        <c:crossBetween val="between"/>
      </c:valAx>
      <c:spPr>
        <a:noFill/>
        <a:ln w="29117">
          <a:noFill/>
        </a:ln>
      </c:spPr>
    </c:plotArea>
    <c:legend>
      <c:legendPos val="r"/>
      <c:layout>
        <c:manualLayout>
          <c:xMode val="edge"/>
          <c:yMode val="edge"/>
          <c:x val="0.70402440727624849"/>
          <c:y val="0"/>
          <c:w val="0.29597563642240765"/>
          <c:h val="0.87085421881228886"/>
        </c:manualLayout>
      </c:layout>
      <c:overlay val="0"/>
      <c:spPr>
        <a:noFill/>
        <a:ln w="3640">
          <a:solidFill>
            <a:schemeClr val="tx1"/>
          </a:solidFill>
          <a:prstDash val="solid"/>
        </a:ln>
      </c:spPr>
      <c:txPr>
        <a:bodyPr/>
        <a:lstStyle/>
        <a:p>
          <a:pPr>
            <a:defRPr sz="1897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63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MCNS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5.01</c:v>
                </c:pt>
                <c:pt idx="1">
                  <c:v>2.65</c:v>
                </c:pt>
                <c:pt idx="2">
                  <c:v>3.97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782-4B2A-82A6-7FE49E07AC48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4.16</c:v>
                </c:pt>
                <c:pt idx="1">
                  <c:v>4.54</c:v>
                </c:pt>
                <c:pt idx="2">
                  <c:v>4.3499999999999996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782-4B2A-82A6-7FE49E07AC48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3.97</c:v>
                </c:pt>
                <c:pt idx="1">
                  <c:v>3.78</c:v>
                </c:pt>
                <c:pt idx="2">
                  <c:v>5.58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8782-4B2A-82A6-7FE49E07AC48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IgA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9.5500000000000007</c:v>
                </c:pt>
                <c:pt idx="1">
                  <c:v>11.34</c:v>
                </c:pt>
                <c:pt idx="2">
                  <c:v>12.86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8782-4B2A-82A6-7FE49E07AC4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55163648"/>
        <c:axId val="157344896"/>
      </c:barChart>
      <c:catAx>
        <c:axId val="1551636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57344896"/>
        <c:crosses val="autoZero"/>
        <c:auto val="1"/>
        <c:lblAlgn val="ctr"/>
        <c:lblOffset val="100"/>
        <c:noMultiLvlLbl val="0"/>
      </c:catAx>
      <c:valAx>
        <c:axId val="15734489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55163648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LN</c:v>
                </c:pt>
              </c:strCache>
            </c:strRef>
          </c:tx>
          <c:spPr>
            <a:solidFill>
              <a:srgbClr val="FFC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0.00</c:formatCode>
                <c:ptCount val="3"/>
                <c:pt idx="0">
                  <c:v>2.93</c:v>
                </c:pt>
                <c:pt idx="1">
                  <c:v>6.81</c:v>
                </c:pt>
                <c:pt idx="2">
                  <c:v>4.16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C6-4F36-B292-9C22A13BF7A9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AAV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0.00</c:formatCode>
                <c:ptCount val="3"/>
                <c:pt idx="0">
                  <c:v>1.7</c:v>
                </c:pt>
                <c:pt idx="1">
                  <c:v>4.3499999999999996</c:v>
                </c:pt>
                <c:pt idx="2">
                  <c:v>6.43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C6-4F36-B292-9C22A13BF7A9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HSP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0.00</c:formatCode>
                <c:ptCount val="3"/>
                <c:pt idx="0">
                  <c:v>0.76</c:v>
                </c:pt>
                <c:pt idx="1">
                  <c:v>1.32</c:v>
                </c:pt>
                <c:pt idx="2">
                  <c:v>1.99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CC6-4F36-B292-9C22A13BF7A9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AA amyloid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1">
                  <c:v>1.1299999999999999</c:v>
                </c:pt>
                <c:pt idx="2">
                  <c:v>0.66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CC6-4F36-B292-9C22A13BF7A9}"/>
            </c:ext>
          </c:extLst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Dysproteinémie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List1!$F$2:$F$4</c:f>
              <c:numCache>
                <c:formatCode>General</c:formatCode>
                <c:ptCount val="3"/>
                <c:pt idx="1">
                  <c:v>1.89</c:v>
                </c:pt>
                <c:pt idx="2">
                  <c:v>3.78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CC6-4F36-B292-9C22A13BF7A9}"/>
            </c:ext>
          </c:extLst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DN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List1!$G$2:$G$4</c:f>
              <c:numCache>
                <c:formatCode>General</c:formatCode>
                <c:ptCount val="3"/>
                <c:pt idx="0">
                  <c:v>1.42</c:v>
                </c:pt>
                <c:pt idx="1">
                  <c:v>2.36</c:v>
                </c:pt>
                <c:pt idx="2">
                  <c:v>3.97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C6-4F36-B292-9C22A13BF7A9}"/>
            </c:ext>
          </c:extLst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TIN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List1!$H$2:$H$4</c:f>
              <c:numCache>
                <c:formatCode>General</c:formatCode>
                <c:ptCount val="3"/>
                <c:pt idx="0">
                  <c:v>1.99</c:v>
                </c:pt>
                <c:pt idx="1">
                  <c:v>1.61</c:v>
                </c:pt>
                <c:pt idx="2">
                  <c:v>2.74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9CC6-4F36-B292-9C22A13BF7A9}"/>
            </c:ext>
          </c:extLst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Nefrosklerosa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List1!$I$2:$I$4</c:f>
              <c:numCache>
                <c:formatCode>General</c:formatCode>
                <c:ptCount val="3"/>
                <c:pt idx="0">
                  <c:v>1.51</c:v>
                </c:pt>
                <c:pt idx="1">
                  <c:v>2.84</c:v>
                </c:pt>
                <c:pt idx="2">
                  <c:v>2.46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CC6-4F36-B292-9C22A13BF7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75143168"/>
        <c:axId val="175878144"/>
      </c:barChart>
      <c:catAx>
        <c:axId val="1751431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75878144"/>
        <c:crosses val="autoZero"/>
        <c:auto val="1"/>
        <c:lblAlgn val="ctr"/>
        <c:lblOffset val="100"/>
        <c:noMultiLvlLbl val="0"/>
      </c:catAx>
      <c:valAx>
        <c:axId val="175878144"/>
        <c:scaling>
          <c:orientation val="minMax"/>
        </c:scaling>
        <c:delete val="0"/>
        <c:axPos val="l"/>
        <c:majorGridlines/>
        <c:numFmt formatCode="0.00" sourceLinked="1"/>
        <c:majorTickMark val="out"/>
        <c:minorTickMark val="none"/>
        <c:tickLblPos val="nextTo"/>
        <c:crossAx val="175143168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1304146009526579"/>
          <c:y val="9.9271557414520151E-2"/>
          <c:w val="0.17769928064547486"/>
          <c:h val="0.45419681194218603"/>
        </c:manualLayout>
      </c:layout>
      <c:overlay val="0"/>
      <c:txPr>
        <a:bodyPr/>
        <a:lstStyle/>
        <a:p>
          <a:pPr>
            <a:defRPr sz="1200" baseline="0"/>
          </a:pPr>
          <a:endParaRPr lang="cs-CZ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55E-2"/>
          <c:w val="0.92368125701459136"/>
          <c:h val="0.824253075571178"/>
        </c:manualLayout>
      </c:layout>
      <c:bar3DChart>
        <c:barDir val="col"/>
        <c:grouping val="stacked"/>
        <c:varyColors val="0"/>
        <c:ser>
          <c:idx val="0"/>
          <c:order val="0"/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0"/>
              <c:layout>
                <c:manualLayout>
                  <c:x val="7.4976565395564101E-3"/>
                  <c:y val="-0.3170874926600119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4BE0-438C-9D89-6F8C620C49E1}"/>
                </c:ext>
              </c:extLst>
            </c:dLbl>
            <c:dLbl>
              <c:idx val="1"/>
              <c:layout>
                <c:manualLayout>
                  <c:x val="4.4985939237338702E-3"/>
                  <c:y val="-0.403992953611274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4BE0-438C-9D89-6F8C620C49E1}"/>
                </c:ext>
              </c:extLst>
            </c:dLbl>
            <c:dLbl>
              <c:idx val="2"/>
              <c:layout>
                <c:manualLayout>
                  <c:x val="1.1996250463290234E-2"/>
                  <c:y val="-0.274809160305343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4BE0-438C-9D89-6F8C620C49E1}"/>
                </c:ext>
              </c:extLst>
            </c:dLbl>
            <c:dLbl>
              <c:idx val="3"/>
              <c:layout>
                <c:manualLayout>
                  <c:x val="8.9971878474676206E-3"/>
                  <c:y val="-0.3264826776277158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4BE0-438C-9D89-6F8C620C49E1}"/>
                </c:ext>
              </c:extLst>
            </c:dLbl>
            <c:dLbl>
              <c:idx val="4"/>
              <c:layout>
                <c:manualLayout>
                  <c:x val="1.4995313079112793E-3"/>
                  <c:y val="-0.380504991192014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4BE0-438C-9D89-6F8C620C49E1}"/>
                </c:ext>
              </c:extLst>
            </c:dLbl>
            <c:dLbl>
              <c:idx val="5"/>
              <c:layout>
                <c:manualLayout>
                  <c:x val="5.9981252316451171E-3"/>
                  <c:y val="-0.3828537874339403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4BE0-438C-9D89-6F8C620C49E1}"/>
                </c:ext>
              </c:extLst>
            </c:dLbl>
            <c:dLbl>
              <c:idx val="6"/>
              <c:layout>
                <c:manualLayout>
                  <c:x val="1.4995313079112737E-2"/>
                  <c:y val="-0.3805049911920140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4BE0-438C-9D89-6F8C620C49E1}"/>
                </c:ext>
              </c:extLst>
            </c:dLbl>
            <c:dLbl>
              <c:idx val="7"/>
              <c:layout>
                <c:manualLayout>
                  <c:x val="8.9971878474677854E-3"/>
                  <c:y val="-0.4298297122724603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4BE0-438C-9D89-6F8C620C49E1}"/>
                </c:ext>
              </c:extLst>
            </c:dLbl>
            <c:dLbl>
              <c:idx val="8"/>
              <c:layout>
                <c:manualLayout>
                  <c:x val="8.9971878474676761E-3"/>
                  <c:y val="-0.373458602466236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4BE0-438C-9D89-6F8C620C49E1}"/>
                </c:ext>
              </c:extLst>
            </c:dLbl>
            <c:dLbl>
              <c:idx val="9"/>
              <c:layout>
                <c:manualLayout>
                  <c:x val="1.0496719155378845E-2"/>
                  <c:y val="-0.4016441573693482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4BE0-438C-9D89-6F8C620C49E1}"/>
                </c:ext>
              </c:extLst>
            </c:dLbl>
            <c:dLbl>
              <c:idx val="10"/>
              <c:layout>
                <c:manualLayout>
                  <c:x val="5.998125231645007E-3"/>
                  <c:y val="-0.3687610099823840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4BE0-438C-9D89-6F8C620C49E1}"/>
                </c:ext>
              </c:extLst>
            </c:dLbl>
            <c:dLbl>
              <c:idx val="14"/>
              <c:layout>
                <c:manualLayout>
                  <c:x val="8.9971878474676761E-3"/>
                  <c:y val="-6.57662947739283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5.6524891688381339E-2"/>
                      <c:h val="7.4797508796426868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2-7B3B-403D-BD47-0495C1BA81E4}"/>
                </c:ext>
              </c:extLst>
            </c:dLbl>
            <c:dLbl>
              <c:idx val="15"/>
              <c:layout>
                <c:manualLayout>
                  <c:x val="0"/>
                  <c:y val="-9.39518496770405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7B3B-403D-BD47-0495C1BA81E4}"/>
                </c:ext>
              </c:extLst>
            </c:dLbl>
            <c:dLbl>
              <c:idx val="16"/>
              <c:layout>
                <c:manualLayout>
                  <c:x val="-1.4994722712456134E-3"/>
                  <c:y val="-0.3699354081033470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3970005595495164E-2"/>
                      <c:h val="0.10631835436307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7B3B-403D-BD47-0495C1BA81E4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900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521</c:v>
                </c:pt>
                <c:pt idx="1">
                  <c:v>719</c:v>
                </c:pt>
                <c:pt idx="2">
                  <c:v>527</c:v>
                </c:pt>
                <c:pt idx="3">
                  <c:v>603</c:v>
                </c:pt>
                <c:pt idx="4">
                  <c:v>634</c:v>
                </c:pt>
                <c:pt idx="5">
                  <c:v>654</c:v>
                </c:pt>
                <c:pt idx="6">
                  <c:v>652</c:v>
                </c:pt>
                <c:pt idx="7">
                  <c:v>696</c:v>
                </c:pt>
                <c:pt idx="8">
                  <c:v>708</c:v>
                </c:pt>
                <c:pt idx="9">
                  <c:v>708</c:v>
                </c:pt>
                <c:pt idx="10">
                  <c:v>708</c:v>
                </c:pt>
                <c:pt idx="11">
                  <c:v>559</c:v>
                </c:pt>
                <c:pt idx="12">
                  <c:v>621</c:v>
                </c:pt>
                <c:pt idx="13">
                  <c:v>717</c:v>
                </c:pt>
                <c:pt idx="14">
                  <c:v>745</c:v>
                </c:pt>
                <c:pt idx="15">
                  <c:v>832</c:v>
                </c:pt>
                <c:pt idx="16">
                  <c:v>893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A-4BE0-438C-9D89-6F8C620C49E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6301056"/>
        <c:axId val="206302592"/>
        <c:axId val="0"/>
      </c:bar3DChart>
      <c:catAx>
        <c:axId val="2063010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02592"/>
        <c:crosses val="autoZero"/>
        <c:auto val="1"/>
        <c:lblAlgn val="ctr"/>
        <c:lblOffset val="100"/>
        <c:noMultiLvlLbl val="0"/>
      </c:catAx>
      <c:valAx>
        <c:axId val="20630259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630105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muži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Sheet1!$D$1:$R$1</c:f>
              <c:numCache>
                <c:formatCode>General</c:formatCode>
                <c:ptCount val="15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Sheet1!$D$2:$R$2</c:f>
              <c:numCache>
                <c:formatCode>General</c:formatCode>
                <c:ptCount val="15"/>
                <c:pt idx="0">
                  <c:v>58</c:v>
                </c:pt>
                <c:pt idx="1">
                  <c:v>58</c:v>
                </c:pt>
                <c:pt idx="2">
                  <c:v>61</c:v>
                </c:pt>
                <c:pt idx="3">
                  <c:v>61</c:v>
                </c:pt>
                <c:pt idx="4">
                  <c:v>56</c:v>
                </c:pt>
                <c:pt idx="5">
                  <c:v>59</c:v>
                </c:pt>
                <c:pt idx="6">
                  <c:v>57</c:v>
                </c:pt>
                <c:pt idx="7">
                  <c:v>60</c:v>
                </c:pt>
                <c:pt idx="8">
                  <c:v>59</c:v>
                </c:pt>
                <c:pt idx="9">
                  <c:v>54</c:v>
                </c:pt>
                <c:pt idx="10">
                  <c:v>55</c:v>
                </c:pt>
                <c:pt idx="11">
                  <c:v>55</c:v>
                </c:pt>
                <c:pt idx="12">
                  <c:v>57</c:v>
                </c:pt>
                <c:pt idx="13">
                  <c:v>58</c:v>
                </c:pt>
                <c:pt idx="14">
                  <c:v>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16-4A4A-9A64-3BA97C1ED81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   ženy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Sheet1!$D$1:$R$1</c:f>
              <c:numCache>
                <c:formatCode>General</c:formatCode>
                <c:ptCount val="15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  <c:pt idx="10">
                  <c:v>2021</c:v>
                </c:pt>
                <c:pt idx="11">
                  <c:v>2022</c:v>
                </c:pt>
                <c:pt idx="12">
                  <c:v>2023</c:v>
                </c:pt>
                <c:pt idx="13">
                  <c:v>2024</c:v>
                </c:pt>
                <c:pt idx="14">
                  <c:v>2025</c:v>
                </c:pt>
              </c:numCache>
            </c:numRef>
          </c:cat>
          <c:val>
            <c:numRef>
              <c:f>Sheet1!$D$3:$R$3</c:f>
              <c:numCache>
                <c:formatCode>General</c:formatCode>
                <c:ptCount val="15"/>
                <c:pt idx="0">
                  <c:v>42</c:v>
                </c:pt>
                <c:pt idx="1">
                  <c:v>42</c:v>
                </c:pt>
                <c:pt idx="2">
                  <c:v>39</c:v>
                </c:pt>
                <c:pt idx="3">
                  <c:v>39</c:v>
                </c:pt>
                <c:pt idx="4">
                  <c:v>44</c:v>
                </c:pt>
                <c:pt idx="5">
                  <c:v>41</c:v>
                </c:pt>
                <c:pt idx="6">
                  <c:v>43</c:v>
                </c:pt>
                <c:pt idx="7">
                  <c:v>40</c:v>
                </c:pt>
                <c:pt idx="8">
                  <c:v>41</c:v>
                </c:pt>
                <c:pt idx="9">
                  <c:v>46</c:v>
                </c:pt>
                <c:pt idx="10">
                  <c:v>45</c:v>
                </c:pt>
                <c:pt idx="11">
                  <c:v>45</c:v>
                </c:pt>
                <c:pt idx="12">
                  <c:v>43</c:v>
                </c:pt>
                <c:pt idx="13">
                  <c:v>42</c:v>
                </c:pt>
                <c:pt idx="14">
                  <c:v>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16-4A4A-9A64-3BA97C1ED8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167488"/>
        <c:axId val="211181568"/>
        <c:axId val="0"/>
      </c:bar3DChart>
      <c:catAx>
        <c:axId val="211167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8156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18156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6748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143"/>
          <c:y val="0.95079086115992972"/>
          <c:w val="0.14770879290917693"/>
          <c:h val="3.9136493728066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62E-2"/>
          <c:w val="0.92368125701459169"/>
          <c:h val="0.8242530755711781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dospělí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2"/>
              <c:layout>
                <c:manualLayout>
                  <c:x val="4.4985939237338381E-3"/>
                  <c:y val="0.180857310628302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ED1E-4694-9E80-AF508A76AB5C}"/>
                </c:ext>
              </c:extLst>
            </c:dLbl>
            <c:dLbl>
              <c:idx val="4"/>
              <c:layout>
                <c:manualLayout>
                  <c:x val="0"/>
                  <c:y val="0.2395772166764533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ED1E-4694-9E80-AF508A76AB5C}"/>
                </c:ext>
              </c:extLst>
            </c:dLbl>
            <c:dLbl>
              <c:idx val="6"/>
              <c:layout>
                <c:manualLayout>
                  <c:x val="1.4995313079112242E-3"/>
                  <c:y val="0.263065179095713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D1E-4694-9E80-AF508A76AB5C}"/>
                </c:ext>
              </c:extLst>
            </c:dLbl>
            <c:dLbl>
              <c:idx val="8"/>
              <c:layout>
                <c:manualLayout>
                  <c:x val="4.4985939237337279E-3"/>
                  <c:y val="0.2654139753376394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D1E-4694-9E80-AF508A76AB5C}"/>
                </c:ext>
              </c:extLst>
            </c:dLbl>
            <c:dLbl>
              <c:idx val="10"/>
              <c:layout>
                <c:manualLayout>
                  <c:x val="0"/>
                  <c:y val="0.1550205519671168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D1E-4694-9E80-AF508A76AB5C}"/>
                </c:ext>
              </c:extLst>
            </c:dLbl>
            <c:dLbl>
              <c:idx val="12"/>
              <c:layout>
                <c:manualLayout>
                  <c:x val="1.1996250463290234E-2"/>
                  <c:y val="0.3076923076923077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D1E-4694-9E80-AF508A76AB5C}"/>
                </c:ext>
              </c:extLst>
            </c:dLbl>
            <c:dLbl>
              <c:idx val="14"/>
              <c:layout>
                <c:manualLayout>
                  <c:x val="5.9981252316451171E-3"/>
                  <c:y val="0.4039929536112742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D1E-4694-9E80-AF508A76AB5C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2013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Sheet1!$C$2:$R$2</c:f>
              <c:numCache>
                <c:formatCode>General</c:formatCode>
                <c:ptCount val="16"/>
                <c:pt idx="0">
                  <c:v>563</c:v>
                </c:pt>
                <c:pt idx="1">
                  <c:v>426</c:v>
                </c:pt>
                <c:pt idx="2">
                  <c:v>535</c:v>
                </c:pt>
                <c:pt idx="3">
                  <c:v>554</c:v>
                </c:pt>
                <c:pt idx="4">
                  <c:v>584</c:v>
                </c:pt>
                <c:pt idx="5">
                  <c:v>581</c:v>
                </c:pt>
                <c:pt idx="6">
                  <c:v>612</c:v>
                </c:pt>
                <c:pt idx="7">
                  <c:v>620</c:v>
                </c:pt>
                <c:pt idx="8">
                  <c:v>614</c:v>
                </c:pt>
                <c:pt idx="9">
                  <c:v>616</c:v>
                </c:pt>
                <c:pt idx="10">
                  <c:v>491</c:v>
                </c:pt>
                <c:pt idx="11">
                  <c:v>559</c:v>
                </c:pt>
                <c:pt idx="12">
                  <c:v>662</c:v>
                </c:pt>
                <c:pt idx="13">
                  <c:v>667</c:v>
                </c:pt>
                <c:pt idx="14">
                  <c:v>769</c:v>
                </c:pt>
                <c:pt idx="15">
                  <c:v>832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AD-4FC1-B187-63F3F73A530F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děti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2013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Sheet1!$C$3:$R$3</c:f>
              <c:numCache>
                <c:formatCode>General</c:formatCode>
                <c:ptCount val="16"/>
                <c:pt idx="0">
                  <c:v>156</c:v>
                </c:pt>
                <c:pt idx="1">
                  <c:v>101</c:v>
                </c:pt>
                <c:pt idx="2">
                  <c:v>68</c:v>
                </c:pt>
                <c:pt idx="3">
                  <c:v>80</c:v>
                </c:pt>
                <c:pt idx="4">
                  <c:v>70</c:v>
                </c:pt>
                <c:pt idx="5">
                  <c:v>71</c:v>
                </c:pt>
                <c:pt idx="6">
                  <c:v>84</c:v>
                </c:pt>
                <c:pt idx="7">
                  <c:v>88</c:v>
                </c:pt>
                <c:pt idx="8">
                  <c:v>94</c:v>
                </c:pt>
                <c:pt idx="9">
                  <c:v>92</c:v>
                </c:pt>
                <c:pt idx="10">
                  <c:v>68</c:v>
                </c:pt>
                <c:pt idx="11">
                  <c:v>62</c:v>
                </c:pt>
                <c:pt idx="12">
                  <c:v>55</c:v>
                </c:pt>
                <c:pt idx="13">
                  <c:v>78</c:v>
                </c:pt>
                <c:pt idx="14">
                  <c:v>63</c:v>
                </c:pt>
                <c:pt idx="15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A4-4A03-B266-02D9CB6BD6D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209216"/>
        <c:axId val="211219200"/>
        <c:axId val="0"/>
      </c:bar3DChart>
      <c:catAx>
        <c:axId val="21120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96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192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21920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0921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077"/>
          <c:y val="0.95079086115992972"/>
          <c:w val="0.1187738604063871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79E-2"/>
          <c:w val="0.92368125701459214"/>
          <c:h val="0.82425307557117833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   dospělí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Sheet1!$C$2:$R$2</c:f>
              <c:numCache>
                <c:formatCode>General</c:formatCode>
                <c:ptCount val="16"/>
                <c:pt idx="0">
                  <c:v>78</c:v>
                </c:pt>
                <c:pt idx="1">
                  <c:v>81</c:v>
                </c:pt>
                <c:pt idx="2">
                  <c:v>89</c:v>
                </c:pt>
                <c:pt idx="3">
                  <c:v>87</c:v>
                </c:pt>
                <c:pt idx="4">
                  <c:v>89</c:v>
                </c:pt>
                <c:pt idx="5">
                  <c:v>89</c:v>
                </c:pt>
                <c:pt idx="6">
                  <c:v>88</c:v>
                </c:pt>
                <c:pt idx="7">
                  <c:v>88</c:v>
                </c:pt>
                <c:pt idx="8">
                  <c:v>87</c:v>
                </c:pt>
                <c:pt idx="9">
                  <c:v>87</c:v>
                </c:pt>
                <c:pt idx="10">
                  <c:v>88</c:v>
                </c:pt>
                <c:pt idx="11">
                  <c:v>91</c:v>
                </c:pt>
                <c:pt idx="12">
                  <c:v>93</c:v>
                </c:pt>
                <c:pt idx="13">
                  <c:v>90</c:v>
                </c:pt>
                <c:pt idx="14">
                  <c:v>93</c:v>
                </c:pt>
                <c:pt idx="15">
                  <c:v>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D5-4870-9F09-6BDD5566E78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   děti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Sheet1!$C$3:$R$3</c:f>
              <c:numCache>
                <c:formatCode>General</c:formatCode>
                <c:ptCount val="16"/>
                <c:pt idx="0">
                  <c:v>22</c:v>
                </c:pt>
                <c:pt idx="1">
                  <c:v>19</c:v>
                </c:pt>
                <c:pt idx="2">
                  <c:v>11</c:v>
                </c:pt>
                <c:pt idx="3">
                  <c:v>13</c:v>
                </c:pt>
                <c:pt idx="4">
                  <c:v>11</c:v>
                </c:pt>
                <c:pt idx="5">
                  <c:v>11</c:v>
                </c:pt>
                <c:pt idx="6">
                  <c:v>12</c:v>
                </c:pt>
                <c:pt idx="7">
                  <c:v>12</c:v>
                </c:pt>
                <c:pt idx="8">
                  <c:v>13</c:v>
                </c:pt>
                <c:pt idx="9">
                  <c:v>13</c:v>
                </c:pt>
                <c:pt idx="10">
                  <c:v>12</c:v>
                </c:pt>
                <c:pt idx="11">
                  <c:v>9</c:v>
                </c:pt>
                <c:pt idx="12">
                  <c:v>7</c:v>
                </c:pt>
                <c:pt idx="13">
                  <c:v>10</c:v>
                </c:pt>
                <c:pt idx="14">
                  <c:v>7</c:v>
                </c:pt>
                <c:pt idx="15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ED5-4870-9F09-6BDD5566E7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148800"/>
        <c:axId val="211150336"/>
        <c:axId val="0"/>
      </c:bar3DChart>
      <c:catAx>
        <c:axId val="211148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503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15033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14880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4365881032547711"/>
          <c:y val="0.95079086115992972"/>
          <c:w val="0.14770879290917693"/>
          <c:h val="3.9136493728066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79E-2"/>
          <c:w val="0.92368125701459214"/>
          <c:h val="0.82425307557117833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308</c:v>
                </c:pt>
                <c:pt idx="1">
                  <c:v>375</c:v>
                </c:pt>
                <c:pt idx="2">
                  <c:v>202</c:v>
                </c:pt>
                <c:pt idx="3">
                  <c:v>187</c:v>
                </c:pt>
                <c:pt idx="4">
                  <c:v>185</c:v>
                </c:pt>
                <c:pt idx="5">
                  <c:v>199</c:v>
                </c:pt>
                <c:pt idx="6">
                  <c:v>212</c:v>
                </c:pt>
                <c:pt idx="7">
                  <c:v>195</c:v>
                </c:pt>
                <c:pt idx="8">
                  <c:v>208</c:v>
                </c:pt>
                <c:pt idx="9">
                  <c:v>215</c:v>
                </c:pt>
                <c:pt idx="10">
                  <c:v>199</c:v>
                </c:pt>
                <c:pt idx="11">
                  <c:v>179</c:v>
                </c:pt>
                <c:pt idx="12">
                  <c:v>196</c:v>
                </c:pt>
                <c:pt idx="13">
                  <c:v>187</c:v>
                </c:pt>
                <c:pt idx="14">
                  <c:v>223</c:v>
                </c:pt>
                <c:pt idx="15">
                  <c:v>227</c:v>
                </c:pt>
                <c:pt idx="16">
                  <c:v>228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544-4101-A9DB-A7AD7C6DB858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přítomna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00B05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Sheet1!$B$3:$R$3</c:f>
              <c:numCache>
                <c:formatCode>General</c:formatCode>
                <c:ptCount val="17"/>
                <c:pt idx="0">
                  <c:v>191</c:v>
                </c:pt>
                <c:pt idx="1">
                  <c:v>342</c:v>
                </c:pt>
                <c:pt idx="2">
                  <c:v>323</c:v>
                </c:pt>
                <c:pt idx="3">
                  <c:v>412</c:v>
                </c:pt>
                <c:pt idx="4">
                  <c:v>442</c:v>
                </c:pt>
                <c:pt idx="5">
                  <c:v>455</c:v>
                </c:pt>
                <c:pt idx="6">
                  <c:v>439</c:v>
                </c:pt>
                <c:pt idx="7">
                  <c:v>501</c:v>
                </c:pt>
                <c:pt idx="8">
                  <c:v>498</c:v>
                </c:pt>
                <c:pt idx="9">
                  <c:v>482</c:v>
                </c:pt>
                <c:pt idx="10">
                  <c:v>490</c:v>
                </c:pt>
                <c:pt idx="11">
                  <c:v>367</c:v>
                </c:pt>
                <c:pt idx="12">
                  <c:v>413</c:v>
                </c:pt>
                <c:pt idx="13">
                  <c:v>517</c:v>
                </c:pt>
                <c:pt idx="14">
                  <c:v>511</c:v>
                </c:pt>
                <c:pt idx="15">
                  <c:v>599</c:v>
                </c:pt>
                <c:pt idx="16">
                  <c:v>653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544-4101-A9DB-A7AD7C6DB858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Sheet1!$B$4:$R$4</c:f>
              <c:numCache>
                <c:formatCode>General</c:formatCode>
                <c:ptCount val="17"/>
                <c:pt idx="0">
                  <c:v>22</c:v>
                </c:pt>
                <c:pt idx="1">
                  <c:v>2</c:v>
                </c:pt>
                <c:pt idx="2">
                  <c:v>2</c:v>
                </c:pt>
                <c:pt idx="3">
                  <c:v>4</c:v>
                </c:pt>
                <c:pt idx="4">
                  <c:v>7</c:v>
                </c:pt>
                <c:pt idx="5">
                  <c:v>0</c:v>
                </c:pt>
                <c:pt idx="6">
                  <c:v>1</c:v>
                </c:pt>
                <c:pt idx="7">
                  <c:v>0</c:v>
                </c:pt>
                <c:pt idx="8">
                  <c:v>2</c:v>
                </c:pt>
                <c:pt idx="9">
                  <c:v>11</c:v>
                </c:pt>
                <c:pt idx="10">
                  <c:v>19</c:v>
                </c:pt>
                <c:pt idx="11">
                  <c:v>13</c:v>
                </c:pt>
                <c:pt idx="12">
                  <c:v>12</c:v>
                </c:pt>
                <c:pt idx="13">
                  <c:v>13</c:v>
                </c:pt>
                <c:pt idx="14">
                  <c:v>11</c:v>
                </c:pt>
                <c:pt idx="15">
                  <c:v>6</c:v>
                </c:pt>
                <c:pt idx="16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544-4101-A9DB-A7AD7C6DB85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920128"/>
        <c:axId val="205921664"/>
        <c:axId val="0"/>
      </c:bar3DChart>
      <c:catAx>
        <c:axId val="20592012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2166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92166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2012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29435055712311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00B05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60</c:v>
                </c:pt>
                <c:pt idx="1">
                  <c:v>48</c:v>
                </c:pt>
                <c:pt idx="2">
                  <c:v>36</c:v>
                </c:pt>
                <c:pt idx="3">
                  <c:v>31</c:v>
                </c:pt>
                <c:pt idx="4">
                  <c:v>29</c:v>
                </c:pt>
                <c:pt idx="5">
                  <c:v>30</c:v>
                </c:pt>
                <c:pt idx="6">
                  <c:v>33</c:v>
                </c:pt>
                <c:pt idx="7">
                  <c:v>28</c:v>
                </c:pt>
                <c:pt idx="8">
                  <c:v>29</c:v>
                </c:pt>
                <c:pt idx="9">
                  <c:v>30</c:v>
                </c:pt>
                <c:pt idx="10">
                  <c:v>28</c:v>
                </c:pt>
                <c:pt idx="11">
                  <c:v>35</c:v>
                </c:pt>
                <c:pt idx="12" formatCode="0">
                  <c:v>31.561996779388085</c:v>
                </c:pt>
                <c:pt idx="13" formatCode="0">
                  <c:v>26.080892608089261</c:v>
                </c:pt>
                <c:pt idx="14" formatCode="0">
                  <c:v>29.932885906040269</c:v>
                </c:pt>
                <c:pt idx="15" formatCode="0">
                  <c:v>27.283653846153843</c:v>
                </c:pt>
                <c:pt idx="16" formatCode="0">
                  <c:v>25.531914893617021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01-4045-882A-BAABC121932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přítomna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FFC0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Sheet1!$B$3:$R$3</c:f>
              <c:numCache>
                <c:formatCode>General</c:formatCode>
                <c:ptCount val="17"/>
                <c:pt idx="0">
                  <c:v>24</c:v>
                </c:pt>
                <c:pt idx="1">
                  <c:v>38</c:v>
                </c:pt>
                <c:pt idx="2">
                  <c:v>63</c:v>
                </c:pt>
                <c:pt idx="3">
                  <c:v>68</c:v>
                </c:pt>
                <c:pt idx="4">
                  <c:v>71</c:v>
                </c:pt>
                <c:pt idx="5">
                  <c:v>70</c:v>
                </c:pt>
                <c:pt idx="6">
                  <c:v>67</c:v>
                </c:pt>
                <c:pt idx="7">
                  <c:v>72</c:v>
                </c:pt>
                <c:pt idx="8">
                  <c:v>72</c:v>
                </c:pt>
                <c:pt idx="9">
                  <c:v>70</c:v>
                </c:pt>
                <c:pt idx="10">
                  <c:v>72</c:v>
                </c:pt>
                <c:pt idx="11">
                  <c:v>65</c:v>
                </c:pt>
                <c:pt idx="12" formatCode="0">
                  <c:v>66.505636070853456</c:v>
                </c:pt>
                <c:pt idx="13" formatCode="0">
                  <c:v>72.105997210599725</c:v>
                </c:pt>
                <c:pt idx="14" formatCode="0">
                  <c:v>68.590604026845639</c:v>
                </c:pt>
                <c:pt idx="15" formatCode="0">
                  <c:v>71.995192307692307</c:v>
                </c:pt>
                <c:pt idx="16" formatCode="0">
                  <c:v>73.124300111982095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101-4045-882A-BAABC121932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Sheet1!$B$4:$R$4</c:f>
              <c:numCache>
                <c:formatCode>General</c:formatCode>
                <c:ptCount val="17"/>
                <c:pt idx="0">
                  <c:v>16</c:v>
                </c:pt>
                <c:pt idx="1">
                  <c:v>14</c:v>
                </c:pt>
                <c:pt idx="2">
                  <c:v>1</c:v>
                </c:pt>
                <c:pt idx="3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CB9-4EE9-80EF-0FD52DAAC4A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05975936"/>
        <c:axId val="205977472"/>
        <c:axId val="0"/>
      </c:bar3DChart>
      <c:catAx>
        <c:axId val="205975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774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0597747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0597593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29713165636929467"/>
          <c:y val="0.95079086115992972"/>
          <c:w val="0.29435055712311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mikroskopická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Sheet1!$C$2:$R$2</c:f>
              <c:numCache>
                <c:formatCode>General</c:formatCode>
                <c:ptCount val="16"/>
                <c:pt idx="0">
                  <c:v>480</c:v>
                </c:pt>
                <c:pt idx="1">
                  <c:v>349</c:v>
                </c:pt>
                <c:pt idx="2">
                  <c:v>372</c:v>
                </c:pt>
                <c:pt idx="3">
                  <c:v>381</c:v>
                </c:pt>
                <c:pt idx="4">
                  <c:v>405</c:v>
                </c:pt>
                <c:pt idx="5">
                  <c:v>434</c:v>
                </c:pt>
                <c:pt idx="6">
                  <c:v>490</c:v>
                </c:pt>
                <c:pt idx="7">
                  <c:v>498</c:v>
                </c:pt>
                <c:pt idx="8">
                  <c:v>489</c:v>
                </c:pt>
                <c:pt idx="9">
                  <c:v>480</c:v>
                </c:pt>
                <c:pt idx="10">
                  <c:v>381</c:v>
                </c:pt>
                <c:pt idx="11">
                  <c:v>419</c:v>
                </c:pt>
                <c:pt idx="12">
                  <c:v>454</c:v>
                </c:pt>
                <c:pt idx="13">
                  <c:v>492</c:v>
                </c:pt>
                <c:pt idx="14">
                  <c:v>547</c:v>
                </c:pt>
                <c:pt idx="15">
                  <c:v>589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5F0-48E4-BA3A-D959D238DDC4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makroskopická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00B05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Sheet1!$C$3:$R$3</c:f>
              <c:numCache>
                <c:formatCode>General</c:formatCode>
                <c:ptCount val="16"/>
                <c:pt idx="0">
                  <c:v>71</c:v>
                </c:pt>
                <c:pt idx="1">
                  <c:v>53</c:v>
                </c:pt>
                <c:pt idx="2">
                  <c:v>53</c:v>
                </c:pt>
                <c:pt idx="3">
                  <c:v>68</c:v>
                </c:pt>
                <c:pt idx="4">
                  <c:v>57</c:v>
                </c:pt>
                <c:pt idx="5">
                  <c:v>65</c:v>
                </c:pt>
                <c:pt idx="6">
                  <c:v>76</c:v>
                </c:pt>
                <c:pt idx="7">
                  <c:v>46</c:v>
                </c:pt>
                <c:pt idx="8">
                  <c:v>69</c:v>
                </c:pt>
                <c:pt idx="9">
                  <c:v>78</c:v>
                </c:pt>
                <c:pt idx="10">
                  <c:v>57</c:v>
                </c:pt>
                <c:pt idx="11">
                  <c:v>69</c:v>
                </c:pt>
                <c:pt idx="12">
                  <c:v>100</c:v>
                </c:pt>
                <c:pt idx="13">
                  <c:v>71</c:v>
                </c:pt>
                <c:pt idx="14">
                  <c:v>91</c:v>
                </c:pt>
                <c:pt idx="15">
                  <c:v>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5F0-48E4-BA3A-D959D238DDC4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nepřítomna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Sheet1!$C$4:$R$4</c:f>
              <c:numCache>
                <c:formatCode>General</c:formatCode>
                <c:ptCount val="16"/>
                <c:pt idx="0">
                  <c:v>163</c:v>
                </c:pt>
                <c:pt idx="1">
                  <c:v>120</c:v>
                </c:pt>
                <c:pt idx="2">
                  <c:v>169</c:v>
                </c:pt>
                <c:pt idx="3">
                  <c:v>177</c:v>
                </c:pt>
                <c:pt idx="4">
                  <c:v>186</c:v>
                </c:pt>
                <c:pt idx="5">
                  <c:v>148</c:v>
                </c:pt>
                <c:pt idx="6">
                  <c:v>4</c:v>
                </c:pt>
                <c:pt idx="7">
                  <c:v>149</c:v>
                </c:pt>
                <c:pt idx="8">
                  <c:v>140</c:v>
                </c:pt>
                <c:pt idx="9">
                  <c:v>142</c:v>
                </c:pt>
                <c:pt idx="10">
                  <c:v>113</c:v>
                </c:pt>
                <c:pt idx="11">
                  <c:v>119</c:v>
                </c:pt>
                <c:pt idx="12">
                  <c:v>143</c:v>
                </c:pt>
                <c:pt idx="13">
                  <c:v>171</c:v>
                </c:pt>
                <c:pt idx="14">
                  <c:v>182</c:v>
                </c:pt>
                <c:pt idx="15">
                  <c:v>195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95F0-48E4-BA3A-D959D238DDC4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Sheet1!$C$5:$R$5</c:f>
              <c:numCache>
                <c:formatCode>General</c:formatCode>
                <c:ptCount val="16"/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4</c:v>
                </c:pt>
                <c:pt idx="5">
                  <c:v>0</c:v>
                </c:pt>
                <c:pt idx="6">
                  <c:v>125</c:v>
                </c:pt>
                <c:pt idx="7">
                  <c:v>1</c:v>
                </c:pt>
                <c:pt idx="8">
                  <c:v>3</c:v>
                </c:pt>
                <c:pt idx="9">
                  <c:v>0</c:v>
                </c:pt>
                <c:pt idx="10">
                  <c:v>0</c:v>
                </c:pt>
                <c:pt idx="11">
                  <c:v>5</c:v>
                </c:pt>
                <c:pt idx="12">
                  <c:v>4</c:v>
                </c:pt>
                <c:pt idx="13">
                  <c:v>4</c:v>
                </c:pt>
                <c:pt idx="14">
                  <c:v>4</c:v>
                </c:pt>
                <c:pt idx="15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95F0-48E4-BA3A-D959D238DDC4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Sheet1!$C$6:$R$6</c:f>
              <c:numCache>
                <c:formatCode>General</c:formatCode>
                <c:ptCount val="16"/>
                <c:pt idx="0">
                  <c:v>5</c:v>
                </c:pt>
                <c:pt idx="1">
                  <c:v>5</c:v>
                </c:pt>
                <c:pt idx="2">
                  <c:v>9</c:v>
                </c:pt>
                <c:pt idx="3">
                  <c:v>8</c:v>
                </c:pt>
                <c:pt idx="4">
                  <c:v>2</c:v>
                </c:pt>
                <c:pt idx="5">
                  <c:v>5</c:v>
                </c:pt>
                <c:pt idx="6">
                  <c:v>1</c:v>
                </c:pt>
                <c:pt idx="7">
                  <c:v>14</c:v>
                </c:pt>
                <c:pt idx="8">
                  <c:v>7</c:v>
                </c:pt>
                <c:pt idx="9">
                  <c:v>8</c:v>
                </c:pt>
                <c:pt idx="10">
                  <c:v>8</c:v>
                </c:pt>
                <c:pt idx="11">
                  <c:v>9</c:v>
                </c:pt>
                <c:pt idx="12">
                  <c:v>16</c:v>
                </c:pt>
                <c:pt idx="13">
                  <c:v>7</c:v>
                </c:pt>
                <c:pt idx="14">
                  <c:v>8</c:v>
                </c:pt>
                <c:pt idx="15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5F0-48E4-BA3A-D959D238DD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489920"/>
        <c:axId val="211491456"/>
        <c:axId val="0"/>
      </c:bar3DChart>
      <c:catAx>
        <c:axId val="2114899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914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4914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899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53453249395789248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893E-2"/>
          <c:w val="0.92368125701459269"/>
          <c:h val="0.8242530755711785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mikroskopická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Sheet1!$C$2:$R$2</c:f>
              <c:numCache>
                <c:formatCode>General</c:formatCode>
                <c:ptCount val="16"/>
                <c:pt idx="0">
                  <c:v>67</c:v>
                </c:pt>
                <c:pt idx="1">
                  <c:v>66</c:v>
                </c:pt>
                <c:pt idx="2">
                  <c:v>62</c:v>
                </c:pt>
                <c:pt idx="3">
                  <c:v>60</c:v>
                </c:pt>
                <c:pt idx="4">
                  <c:v>62</c:v>
                </c:pt>
                <c:pt idx="5" formatCode="0">
                  <c:v>66.564417177914109</c:v>
                </c:pt>
                <c:pt idx="6" formatCode="0">
                  <c:v>70.402298850574709</c:v>
                </c:pt>
                <c:pt idx="7" formatCode="0">
                  <c:v>70.33898305084746</c:v>
                </c:pt>
                <c:pt idx="8" formatCode="0">
                  <c:v>69</c:v>
                </c:pt>
                <c:pt idx="9" formatCode="0">
                  <c:v>68</c:v>
                </c:pt>
                <c:pt idx="10" formatCode="0">
                  <c:v>68</c:v>
                </c:pt>
                <c:pt idx="11" formatCode="0">
                  <c:v>67.471819645732694</c:v>
                </c:pt>
                <c:pt idx="12" formatCode="0">
                  <c:v>63.319386331938631</c:v>
                </c:pt>
                <c:pt idx="13" formatCode="0">
                  <c:v>66.040268456375841</c:v>
                </c:pt>
                <c:pt idx="14" formatCode="0">
                  <c:v>65.745192307692307</c:v>
                </c:pt>
                <c:pt idx="15" formatCode="0">
                  <c:v>65.957446808510639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31-4BDD-AD9E-00AD55F270D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makroskopická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00B05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Sheet1!$C$3:$R$3</c:f>
              <c:numCache>
                <c:formatCode>General</c:formatCode>
                <c:ptCount val="16"/>
                <c:pt idx="0">
                  <c:v>9</c:v>
                </c:pt>
                <c:pt idx="1">
                  <c:v>10</c:v>
                </c:pt>
                <c:pt idx="2">
                  <c:v>9</c:v>
                </c:pt>
                <c:pt idx="3">
                  <c:v>10</c:v>
                </c:pt>
                <c:pt idx="4">
                  <c:v>8</c:v>
                </c:pt>
                <c:pt idx="5" formatCode="0">
                  <c:v>9.9693251533742338</c:v>
                </c:pt>
                <c:pt idx="6" formatCode="0">
                  <c:v>10.919540229885058</c:v>
                </c:pt>
                <c:pt idx="7" formatCode="0">
                  <c:v>6.4971751412429377</c:v>
                </c:pt>
                <c:pt idx="8" formatCode="0">
                  <c:v>10</c:v>
                </c:pt>
                <c:pt idx="9" formatCode="0">
                  <c:v>11</c:v>
                </c:pt>
                <c:pt idx="10" formatCode="0">
                  <c:v>10</c:v>
                </c:pt>
                <c:pt idx="11" formatCode="0">
                  <c:v>11.111111111111111</c:v>
                </c:pt>
                <c:pt idx="12" formatCode="0">
                  <c:v>13.947001394700139</c:v>
                </c:pt>
                <c:pt idx="13" formatCode="0">
                  <c:v>9.5302013422818792</c:v>
                </c:pt>
                <c:pt idx="14" formatCode="0">
                  <c:v>10.9375</c:v>
                </c:pt>
                <c:pt idx="15" formatCode="0">
                  <c:v>10.19036954087346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31-4BDD-AD9E-00AD55F270D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nepřítomna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Sheet1!$C$4:$R$4</c:f>
              <c:numCache>
                <c:formatCode>General</c:formatCode>
                <c:ptCount val="16"/>
                <c:pt idx="0">
                  <c:v>23</c:v>
                </c:pt>
                <c:pt idx="1">
                  <c:v>23</c:v>
                </c:pt>
                <c:pt idx="2">
                  <c:v>28</c:v>
                </c:pt>
                <c:pt idx="3">
                  <c:v>28</c:v>
                </c:pt>
                <c:pt idx="4">
                  <c:v>28</c:v>
                </c:pt>
                <c:pt idx="5" formatCode="0">
                  <c:v>22.699386503067487</c:v>
                </c:pt>
                <c:pt idx="6" formatCode="0">
                  <c:v>18</c:v>
                </c:pt>
                <c:pt idx="7" formatCode="0">
                  <c:v>21.045197740112993</c:v>
                </c:pt>
                <c:pt idx="8" formatCode="0">
                  <c:v>20</c:v>
                </c:pt>
                <c:pt idx="9" formatCode="0">
                  <c:v>20</c:v>
                </c:pt>
                <c:pt idx="10" formatCode="0">
                  <c:v>20</c:v>
                </c:pt>
                <c:pt idx="11" formatCode="0">
                  <c:v>19.162640901771336</c:v>
                </c:pt>
                <c:pt idx="12" formatCode="0">
                  <c:v>19.944211994421199</c:v>
                </c:pt>
                <c:pt idx="13" formatCode="0">
                  <c:v>22.95302013422819</c:v>
                </c:pt>
                <c:pt idx="14" formatCode="0">
                  <c:v>21.875</c:v>
                </c:pt>
                <c:pt idx="15" formatCode="0">
                  <c:v>21.836506159014558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C531-4BDD-AD9E-00AD55F270DB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 formatCode="0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Sheet1!$C$5:$R$5</c:f>
              <c:numCache>
                <c:formatCode>General</c:formatCode>
                <c:ptCount val="16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 formatCode="0">
                  <c:v>0</c:v>
                </c:pt>
                <c:pt idx="6" formatCode="0">
                  <c:v>1</c:v>
                </c:pt>
                <c:pt idx="7" formatCode="0">
                  <c:v>0.14124293785310735</c:v>
                </c:pt>
                <c:pt idx="8" formatCode="0">
                  <c:v>0</c:v>
                </c:pt>
                <c:pt idx="9" formatCode="0">
                  <c:v>1</c:v>
                </c:pt>
                <c:pt idx="10" formatCode="0">
                  <c:v>0</c:v>
                </c:pt>
                <c:pt idx="11" formatCode="0">
                  <c:v>0.80515297906602246</c:v>
                </c:pt>
                <c:pt idx="12" formatCode="0">
                  <c:v>0.55788005578800559</c:v>
                </c:pt>
                <c:pt idx="13" formatCode="0">
                  <c:v>0.53691275167785235</c:v>
                </c:pt>
                <c:pt idx="14" formatCode="0">
                  <c:v>0.48076923076923078</c:v>
                </c:pt>
                <c:pt idx="15" formatCode="0">
                  <c:v>0.67189249720044786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C531-4BDD-AD9E-00AD55F270D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253120"/>
        <c:axId val="211254656"/>
        <c:axId val="0"/>
      </c:bar3DChart>
      <c:catAx>
        <c:axId val="2112531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546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2546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2531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11991480300705E-2"/>
          <c:y val="0.95079086115992972"/>
          <c:w val="0.53453249395789248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E-2"/>
          <c:w val="0.92368125701459314"/>
          <c:h val="0.8242530755711787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pod 100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295</c:v>
                </c:pt>
                <c:pt idx="1">
                  <c:v>368</c:v>
                </c:pt>
                <c:pt idx="2">
                  <c:v>250</c:v>
                </c:pt>
                <c:pt idx="3">
                  <c:v>254</c:v>
                </c:pt>
                <c:pt idx="4">
                  <c:v>247</c:v>
                </c:pt>
                <c:pt idx="5">
                  <c:v>259</c:v>
                </c:pt>
                <c:pt idx="6">
                  <c:v>235</c:v>
                </c:pt>
                <c:pt idx="7">
                  <c:v>253</c:v>
                </c:pt>
                <c:pt idx="8">
                  <c:v>277</c:v>
                </c:pt>
                <c:pt idx="9">
                  <c:v>251</c:v>
                </c:pt>
                <c:pt idx="10">
                  <c:v>261</c:v>
                </c:pt>
                <c:pt idx="11">
                  <c:v>206</c:v>
                </c:pt>
                <c:pt idx="12">
                  <c:v>244</c:v>
                </c:pt>
                <c:pt idx="13">
                  <c:v>227</c:v>
                </c:pt>
                <c:pt idx="14">
                  <c:v>251</c:v>
                </c:pt>
                <c:pt idx="15">
                  <c:v>251</c:v>
                </c:pt>
                <c:pt idx="16">
                  <c:v>270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356-4ACF-9F35-59DA79758FBC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101-200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rgbClr val="92D05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</c:numCache>
            </c:numRef>
          </c:cat>
          <c:val>
            <c:numRef>
              <c:f>Sheet1!$B$3:$R$3</c:f>
              <c:numCache>
                <c:formatCode>General</c:formatCode>
                <c:ptCount val="17"/>
                <c:pt idx="0">
                  <c:v>114</c:v>
                </c:pt>
                <c:pt idx="1">
                  <c:v>197</c:v>
                </c:pt>
                <c:pt idx="2">
                  <c:v>141</c:v>
                </c:pt>
                <c:pt idx="3">
                  <c:v>171</c:v>
                </c:pt>
                <c:pt idx="4">
                  <c:v>170</c:v>
                </c:pt>
                <c:pt idx="5">
                  <c:v>175</c:v>
                </c:pt>
                <c:pt idx="6">
                  <c:v>200</c:v>
                </c:pt>
                <c:pt idx="7">
                  <c:v>191</c:v>
                </c:pt>
                <c:pt idx="8">
                  <c:v>208</c:v>
                </c:pt>
                <c:pt idx="9">
                  <c:v>204</c:v>
                </c:pt>
                <c:pt idx="10">
                  <c:v>224</c:v>
                </c:pt>
                <c:pt idx="11">
                  <c:v>151</c:v>
                </c:pt>
                <c:pt idx="12">
                  <c:v>181</c:v>
                </c:pt>
                <c:pt idx="13">
                  <c:v>229</c:v>
                </c:pt>
                <c:pt idx="14">
                  <c:v>216</c:v>
                </c:pt>
                <c:pt idx="15">
                  <c:v>273</c:v>
                </c:pt>
                <c:pt idx="16">
                  <c:v>284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356-4ACF-9F35-59DA79758FBC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201-400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>
                    <a:solidFill>
                      <a:srgbClr val="FF0000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</c:numCache>
            </c:numRef>
          </c:cat>
          <c:val>
            <c:numRef>
              <c:f>Sheet1!$B$4:$R$4</c:f>
              <c:numCache>
                <c:formatCode>General</c:formatCode>
                <c:ptCount val="17"/>
                <c:pt idx="0">
                  <c:v>54</c:v>
                </c:pt>
                <c:pt idx="1">
                  <c:v>91</c:v>
                </c:pt>
                <c:pt idx="2">
                  <c:v>72</c:v>
                </c:pt>
                <c:pt idx="3">
                  <c:v>94</c:v>
                </c:pt>
                <c:pt idx="4">
                  <c:v>127</c:v>
                </c:pt>
                <c:pt idx="5">
                  <c:v>132</c:v>
                </c:pt>
                <c:pt idx="6">
                  <c:v>129</c:v>
                </c:pt>
                <c:pt idx="7">
                  <c:v>141</c:v>
                </c:pt>
                <c:pt idx="8">
                  <c:v>135</c:v>
                </c:pt>
                <c:pt idx="9">
                  <c:v>139</c:v>
                </c:pt>
                <c:pt idx="10">
                  <c:v>137</c:v>
                </c:pt>
                <c:pt idx="11">
                  <c:v>109</c:v>
                </c:pt>
                <c:pt idx="12">
                  <c:v>105</c:v>
                </c:pt>
                <c:pt idx="13">
                  <c:v>131</c:v>
                </c:pt>
                <c:pt idx="14">
                  <c:v>146</c:v>
                </c:pt>
                <c:pt idx="15">
                  <c:v>183</c:v>
                </c:pt>
                <c:pt idx="16">
                  <c:v>193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356-4ACF-9F35-59DA79758FBC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400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949390700284663E-2"/>
                  <c:y val="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356-4ACF-9F35-59DA79758FBC}"/>
                </c:ext>
              </c:extLst>
            </c:dLbl>
            <c:dLbl>
              <c:idx val="3"/>
              <c:layout>
                <c:manualLayout>
                  <c:x val="2.0993438310757909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356-4ACF-9F35-59DA79758FBC}"/>
                </c:ext>
              </c:extLst>
            </c:dLbl>
            <c:dLbl>
              <c:idx val="4"/>
              <c:layout>
                <c:manualLayout>
                  <c:x val="1.6494844387024071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356-4ACF-9F35-59DA79758FBC}"/>
                </c:ext>
              </c:extLst>
            </c:dLbl>
            <c:dLbl>
              <c:idx val="5"/>
              <c:layout>
                <c:manualLayout>
                  <c:x val="1.0496719155378954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356-4ACF-9F35-59DA79758FB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>
                    <a:solidFill>
                      <a:srgbClr val="FFC000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</c:numCache>
            </c:numRef>
          </c:cat>
          <c:val>
            <c:numRef>
              <c:f>Sheet1!$B$5:$R$5</c:f>
              <c:numCache>
                <c:formatCode>General</c:formatCode>
                <c:ptCount val="17"/>
                <c:pt idx="0">
                  <c:v>44</c:v>
                </c:pt>
                <c:pt idx="1">
                  <c:v>47</c:v>
                </c:pt>
                <c:pt idx="2">
                  <c:v>47</c:v>
                </c:pt>
                <c:pt idx="3">
                  <c:v>76</c:v>
                </c:pt>
                <c:pt idx="4">
                  <c:v>82</c:v>
                </c:pt>
                <c:pt idx="5">
                  <c:v>68</c:v>
                </c:pt>
                <c:pt idx="6">
                  <c:v>62</c:v>
                </c:pt>
                <c:pt idx="7">
                  <c:v>69</c:v>
                </c:pt>
                <c:pt idx="8">
                  <c:v>47</c:v>
                </c:pt>
                <c:pt idx="9">
                  <c:v>75</c:v>
                </c:pt>
                <c:pt idx="10">
                  <c:v>63</c:v>
                </c:pt>
                <c:pt idx="11">
                  <c:v>61</c:v>
                </c:pt>
                <c:pt idx="12">
                  <c:v>43</c:v>
                </c:pt>
                <c:pt idx="13">
                  <c:v>77</c:v>
                </c:pt>
                <c:pt idx="14">
                  <c:v>69</c:v>
                </c:pt>
                <c:pt idx="15">
                  <c:v>82</c:v>
                </c:pt>
                <c:pt idx="16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B356-4ACF-9F35-59DA79758FBC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HD</c:v>
                </c:pt>
              </c:strCache>
            </c:strRef>
          </c:tx>
          <c:invertIfNegative val="0"/>
          <c:dLbls>
            <c:dLbl>
              <c:idx val="12"/>
              <c:layout>
                <c:manualLayout>
                  <c:x val="1.0496719155378845E-2"/>
                  <c:y val="5.871990604815023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432-43A8-9D15-33C5811D7A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>
                    <a:solidFill>
                      <a:srgbClr val="00B050"/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</c:numCache>
            </c:numRef>
          </c:cat>
          <c:val>
            <c:numRef>
              <c:f>Sheet1!$B$6:$R$6</c:f>
              <c:numCache>
                <c:formatCode>General</c:formatCode>
                <c:ptCount val="17"/>
                <c:pt idx="0">
                  <c:v>14</c:v>
                </c:pt>
                <c:pt idx="1">
                  <c:v>15</c:v>
                </c:pt>
                <c:pt idx="2">
                  <c:v>13</c:v>
                </c:pt>
                <c:pt idx="3">
                  <c:v>6</c:v>
                </c:pt>
                <c:pt idx="4">
                  <c:v>3</c:v>
                </c:pt>
                <c:pt idx="5">
                  <c:v>19</c:v>
                </c:pt>
                <c:pt idx="6">
                  <c:v>24</c:v>
                </c:pt>
                <c:pt idx="7">
                  <c:v>39</c:v>
                </c:pt>
                <c:pt idx="8">
                  <c:v>39</c:v>
                </c:pt>
                <c:pt idx="9">
                  <c:v>36</c:v>
                </c:pt>
                <c:pt idx="10">
                  <c:v>19</c:v>
                </c:pt>
                <c:pt idx="11">
                  <c:v>30</c:v>
                </c:pt>
                <c:pt idx="12">
                  <c:v>47</c:v>
                </c:pt>
                <c:pt idx="13">
                  <c:v>48</c:v>
                </c:pt>
                <c:pt idx="14">
                  <c:v>45</c:v>
                </c:pt>
                <c:pt idx="15">
                  <c:v>31</c:v>
                </c:pt>
                <c:pt idx="16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B356-4ACF-9F35-59DA79758FBC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</c:numCache>
            </c:numRef>
          </c:cat>
          <c:val>
            <c:numRef>
              <c:f>Sheet1!$B$7:$R$7</c:f>
              <c:numCache>
                <c:formatCode>General</c:formatCode>
                <c:ptCount val="17"/>
                <c:pt idx="0">
                  <c:v>0</c:v>
                </c:pt>
                <c:pt idx="1">
                  <c:v>1</c:v>
                </c:pt>
                <c:pt idx="2">
                  <c:v>4</c:v>
                </c:pt>
                <c:pt idx="3">
                  <c:v>2</c:v>
                </c:pt>
                <c:pt idx="4">
                  <c:v>5</c:v>
                </c:pt>
                <c:pt idx="5">
                  <c:v>1</c:v>
                </c:pt>
                <c:pt idx="6">
                  <c:v>2</c:v>
                </c:pt>
                <c:pt idx="7">
                  <c:v>3</c:v>
                </c:pt>
                <c:pt idx="8">
                  <c:v>2</c:v>
                </c:pt>
                <c:pt idx="9">
                  <c:v>3</c:v>
                </c:pt>
                <c:pt idx="10">
                  <c:v>4</c:v>
                </c:pt>
                <c:pt idx="11">
                  <c:v>2</c:v>
                </c:pt>
                <c:pt idx="12">
                  <c:v>1</c:v>
                </c:pt>
                <c:pt idx="13">
                  <c:v>5</c:v>
                </c:pt>
                <c:pt idx="14">
                  <c:v>18</c:v>
                </c:pt>
                <c:pt idx="15">
                  <c:v>12</c:v>
                </c:pt>
                <c:pt idx="16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B356-4ACF-9F35-59DA79758FB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760320"/>
        <c:axId val="157044736"/>
        <c:axId val="0"/>
      </c:bar3DChart>
      <c:catAx>
        <c:axId val="1567603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04473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704473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76032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4980814854758585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E-2"/>
          <c:w val="0.92368125701459314"/>
          <c:h val="0.8242530755711787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pod 100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Sheet1!$I$1:$R$1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Sheet1!$I$2:$R$2</c:f>
              <c:numCache>
                <c:formatCode>0</c:formatCode>
                <c:ptCount val="10"/>
                <c:pt idx="0" formatCode="General">
                  <c:v>36</c:v>
                </c:pt>
                <c:pt idx="1">
                  <c:v>39.124293785310734</c:v>
                </c:pt>
                <c:pt idx="2">
                  <c:v>35.451977401129945</c:v>
                </c:pt>
                <c:pt idx="3" formatCode="General">
                  <c:v>37</c:v>
                </c:pt>
                <c:pt idx="4">
                  <c:v>36.851520572450809</c:v>
                </c:pt>
                <c:pt idx="5">
                  <c:v>39.291465378421897</c:v>
                </c:pt>
                <c:pt idx="6">
                  <c:v>31.659693165969315</c:v>
                </c:pt>
                <c:pt idx="7">
                  <c:v>33.691275167785236</c:v>
                </c:pt>
                <c:pt idx="8">
                  <c:v>30.16826923076923</c:v>
                </c:pt>
                <c:pt idx="9">
                  <c:v>30.23516237402016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65C-4134-ABFF-AFE8084D9EDD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101-200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Sheet1!$I$1:$R$1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Sheet1!$I$3:$R$3</c:f>
              <c:numCache>
                <c:formatCode>0</c:formatCode>
                <c:ptCount val="10"/>
                <c:pt idx="0" formatCode="General">
                  <c:v>27</c:v>
                </c:pt>
                <c:pt idx="1">
                  <c:v>29.378531073446329</c:v>
                </c:pt>
                <c:pt idx="2">
                  <c:v>28.8135593220339</c:v>
                </c:pt>
                <c:pt idx="3" formatCode="General">
                  <c:v>32</c:v>
                </c:pt>
                <c:pt idx="4">
                  <c:v>27.012522361359572</c:v>
                </c:pt>
                <c:pt idx="5">
                  <c:v>29.146537842190018</c:v>
                </c:pt>
                <c:pt idx="6">
                  <c:v>31.938633193863318</c:v>
                </c:pt>
                <c:pt idx="7">
                  <c:v>28.993288590604028</c:v>
                </c:pt>
                <c:pt idx="8">
                  <c:v>32.8125</c:v>
                </c:pt>
                <c:pt idx="9">
                  <c:v>31.802911534154539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65C-4134-ABFF-AFE8084D9EDD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201-400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Sheet1!$I$1:$R$1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Sheet1!$I$4:$R$4</c:f>
              <c:numCache>
                <c:formatCode>0</c:formatCode>
                <c:ptCount val="10"/>
                <c:pt idx="0" formatCode="General">
                  <c:v>21</c:v>
                </c:pt>
                <c:pt idx="1">
                  <c:v>19.067796610169491</c:v>
                </c:pt>
                <c:pt idx="2">
                  <c:v>19.63276836158192</c:v>
                </c:pt>
                <c:pt idx="3" formatCode="General">
                  <c:v>19</c:v>
                </c:pt>
                <c:pt idx="4">
                  <c:v>19.499105545617173</c:v>
                </c:pt>
                <c:pt idx="5">
                  <c:v>16.908212560386474</c:v>
                </c:pt>
                <c:pt idx="6">
                  <c:v>18.270571827057182</c:v>
                </c:pt>
                <c:pt idx="7">
                  <c:v>19.597315436241612</c:v>
                </c:pt>
                <c:pt idx="8">
                  <c:v>21.995192307692307</c:v>
                </c:pt>
                <c:pt idx="9">
                  <c:v>21.612541993281077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65C-4134-ABFF-AFE8084D9EDD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400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5.0984064468983493E-2"/>
                  <c:y val="2.348796241926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065C-4134-ABFF-AFE8084D9EDD}"/>
                </c:ext>
              </c:extLst>
            </c:dLbl>
            <c:dLbl>
              <c:idx val="1"/>
              <c:layout>
                <c:manualLayout>
                  <c:x val="4.798500185316093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065C-4134-ABFF-AFE8084D9EDD}"/>
                </c:ext>
              </c:extLst>
            </c:dLbl>
            <c:dLbl>
              <c:idx val="2"/>
              <c:layout>
                <c:manualLayout>
                  <c:x val="5.2483595776894772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065C-4134-ABFF-AFE8084D9EDD}"/>
                </c:ext>
              </c:extLst>
            </c:dLbl>
            <c:dLbl>
              <c:idx val="3"/>
              <c:layout>
                <c:manualLayout>
                  <c:x val="4.9484533161072215E-2"/>
                  <c:y val="-1.076519174841385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065C-4134-ABFF-AFE8084D9EDD}"/>
                </c:ext>
              </c:extLst>
            </c:dLbl>
            <c:dLbl>
              <c:idx val="4"/>
              <c:layout>
                <c:manualLayout>
                  <c:x val="5.398312708480605E-2"/>
                  <c:y val="-1.0765191748413851E-1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065C-4134-ABFF-AFE8084D9EDD}"/>
                </c:ext>
              </c:extLst>
            </c:dLbl>
            <c:dLbl>
              <c:idx val="5"/>
              <c:layout>
                <c:manualLayout>
                  <c:x val="5.8481721008539891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065C-4134-ABFF-AFE8084D9EDD}"/>
                </c:ext>
              </c:extLst>
            </c:dLbl>
            <c:dLbl>
              <c:idx val="6"/>
              <c:layout>
                <c:manualLayout>
                  <c:x val="5.5482658392717328E-2"/>
                  <c:y val="-2.34879624192600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065C-4134-ABFF-AFE8084D9EDD}"/>
                </c:ext>
              </c:extLst>
            </c:dLbl>
            <c:dLbl>
              <c:idx val="7"/>
              <c:layout>
                <c:manualLayout>
                  <c:x val="5.9981252316451281E-2"/>
                  <c:y val="9.3951849677040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065C-4134-ABFF-AFE8084D9EDD}"/>
                </c:ext>
              </c:extLst>
            </c:dLbl>
            <c:dLbl>
              <c:idx val="9"/>
              <c:layout>
                <c:manualLayout>
                  <c:x val="-2.0993438310757909E-2"/>
                  <c:y val="2.34879624192601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03B0-4CB0-BE92-88CCD5F3E7B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Sheet1!$I$1:$R$1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Sheet1!$I$5:$R$5</c:f>
              <c:numCache>
                <c:formatCode>0</c:formatCode>
                <c:ptCount val="10"/>
                <c:pt idx="0" formatCode="General">
                  <c:v>10</c:v>
                </c:pt>
                <c:pt idx="1">
                  <c:v>6.638418079096045</c:v>
                </c:pt>
                <c:pt idx="2">
                  <c:v>10.59322033898305</c:v>
                </c:pt>
                <c:pt idx="3" formatCode="General">
                  <c:v>8</c:v>
                </c:pt>
                <c:pt idx="4">
                  <c:v>10.912343470483005</c:v>
                </c:pt>
                <c:pt idx="5">
                  <c:v>6.9243156199677944</c:v>
                </c:pt>
                <c:pt idx="6">
                  <c:v>10.739191073919107</c:v>
                </c:pt>
                <c:pt idx="7">
                  <c:v>9.2617449664429525</c:v>
                </c:pt>
                <c:pt idx="8">
                  <c:v>9.8557692307692299</c:v>
                </c:pt>
                <c:pt idx="9">
                  <c:v>9.1825307950727879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065C-4134-ABFF-AFE8084D9EDD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HD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995313079112793E-3"/>
                  <c:y val="-3.288314738696417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065C-4134-ABFF-AFE8084D9EDD}"/>
                </c:ext>
              </c:extLst>
            </c:dLbl>
            <c:dLbl>
              <c:idx val="1"/>
              <c:layout>
                <c:manualLayout>
                  <c:x val="-1.4995313079112517E-3"/>
                  <c:y val="-2.8185554903112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065C-4134-ABFF-AFE8084D9EDD}"/>
                </c:ext>
              </c:extLst>
            </c:dLbl>
            <c:dLbl>
              <c:idx val="2"/>
              <c:layout>
                <c:manualLayout>
                  <c:x val="-5.9981252316451171E-3"/>
                  <c:y val="-3.52319436288901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065C-4134-ABFF-AFE8084D9EDD}"/>
                </c:ext>
              </c:extLst>
            </c:dLbl>
            <c:dLbl>
              <c:idx val="3"/>
              <c:layout>
                <c:manualLayout>
                  <c:x val="0"/>
                  <c:y val="-2.348796241926013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065C-4134-ABFF-AFE8084D9EDD}"/>
                </c:ext>
              </c:extLst>
            </c:dLbl>
            <c:dLbl>
              <c:idx val="4"/>
              <c:layout>
                <c:manualLayout>
                  <c:x val="2.9990626158225586E-3"/>
                  <c:y val="-2.81855549031121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065C-4134-ABFF-AFE8084D9EDD}"/>
                </c:ext>
              </c:extLst>
            </c:dLbl>
            <c:dLbl>
              <c:idx val="5"/>
              <c:layout>
                <c:manualLayout>
                  <c:x val="0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065C-4134-ABFF-AFE8084D9EDD}"/>
                </c:ext>
              </c:extLst>
            </c:dLbl>
            <c:dLbl>
              <c:idx val="6"/>
              <c:layout>
                <c:manualLayout>
                  <c:x val="2.9990626158225586E-3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065C-4134-ABFF-AFE8084D9EDD}"/>
                </c:ext>
              </c:extLst>
            </c:dLbl>
            <c:dLbl>
              <c:idx val="7"/>
              <c:layout>
                <c:manualLayout>
                  <c:x val="1.0996435892916917E-16"/>
                  <c:y val="-3.288314738696418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065C-4134-ABFF-AFE8084D9EDD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Sheet1!$I$1:$R$1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Sheet1!$I$6:$R$6</c:f>
              <c:numCache>
                <c:formatCode>0</c:formatCode>
                <c:ptCount val="10"/>
                <c:pt idx="0" formatCode="General">
                  <c:v>6</c:v>
                </c:pt>
                <c:pt idx="1">
                  <c:v>5.508474576271186</c:v>
                </c:pt>
                <c:pt idx="2">
                  <c:v>5.0847457627118642</c:v>
                </c:pt>
                <c:pt idx="3" formatCode="General">
                  <c:v>3</c:v>
                </c:pt>
                <c:pt idx="4">
                  <c:v>5.3667262969588556</c:v>
                </c:pt>
                <c:pt idx="5">
                  <c:v>7.5684380032206118</c:v>
                </c:pt>
                <c:pt idx="6">
                  <c:v>6.6945606694560666</c:v>
                </c:pt>
                <c:pt idx="7">
                  <c:v>6.0402684563758395</c:v>
                </c:pt>
                <c:pt idx="8">
                  <c:v>3.7259615384615383</c:v>
                </c:pt>
                <c:pt idx="9">
                  <c:v>5.8230683090705488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4-065C-4134-ABFF-AFE8084D9EDD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cat>
            <c:numRef>
              <c:f>Sheet1!$I$1:$R$1</c:f>
              <c:numCache>
                <c:formatCode>General</c:formatCode>
                <c:ptCount val="10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  <c:pt idx="5">
                  <c:v>2021</c:v>
                </c:pt>
                <c:pt idx="6">
                  <c:v>2022</c:v>
                </c:pt>
                <c:pt idx="7">
                  <c:v>2023</c:v>
                </c:pt>
                <c:pt idx="8">
                  <c:v>2024</c:v>
                </c:pt>
                <c:pt idx="9">
                  <c:v>2025</c:v>
                </c:pt>
              </c:numCache>
            </c:numRef>
          </c:cat>
          <c:val>
            <c:numRef>
              <c:f>Sheet1!$I$7:$R$7</c:f>
              <c:numCache>
                <c:formatCode>0</c:formatCode>
                <c:ptCount val="10"/>
                <c:pt idx="0" formatCode="General">
                  <c:v>0</c:v>
                </c:pt>
                <c:pt idx="1">
                  <c:v>0.2824858757062147</c:v>
                </c:pt>
                <c:pt idx="2">
                  <c:v>0.42372881355932202</c:v>
                </c:pt>
                <c:pt idx="3" formatCode="General">
                  <c:v>1</c:v>
                </c:pt>
                <c:pt idx="4">
                  <c:v>0.35778175313059035</c:v>
                </c:pt>
                <c:pt idx="5">
                  <c:v>0.1610305958132045</c:v>
                </c:pt>
                <c:pt idx="6">
                  <c:v>0.69735006973500702</c:v>
                </c:pt>
                <c:pt idx="7">
                  <c:v>2.4161073825503356</c:v>
                </c:pt>
                <c:pt idx="8">
                  <c:v>1.4423076923076923</c:v>
                </c:pt>
                <c:pt idx="9">
                  <c:v>1.3437849944008957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5-065C-4134-ABFF-AFE8084D9ED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769664"/>
        <c:axId val="156808320"/>
        <c:axId val="0"/>
      </c:bar3DChart>
      <c:catAx>
        <c:axId val="15676966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8083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80832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769664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1199148030070528E-2"/>
          <c:y val="0.95079086115992972"/>
          <c:w val="0.49808148547585857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17E-2"/>
          <c:w val="0.92368125701459336"/>
          <c:h val="0.82425307557117888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Sheet1!$D$2:$M$2</c:f>
              <c:numCache>
                <c:formatCode>General</c:formatCode>
                <c:ptCount val="10"/>
                <c:pt idx="0">
                  <c:v>74</c:v>
                </c:pt>
                <c:pt idx="1">
                  <c:v>205</c:v>
                </c:pt>
                <c:pt idx="2">
                  <c:v>206</c:v>
                </c:pt>
                <c:pt idx="3">
                  <c:v>215</c:v>
                </c:pt>
                <c:pt idx="4">
                  <c:v>242</c:v>
                </c:pt>
                <c:pt idx="5">
                  <c:v>223</c:v>
                </c:pt>
                <c:pt idx="6">
                  <c:v>212</c:v>
                </c:pt>
                <c:pt idx="7">
                  <c:v>210</c:v>
                </c:pt>
                <c:pt idx="8">
                  <c:v>242</c:v>
                </c:pt>
                <c:pt idx="9">
                  <c:v>186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CCE-474D-B349-65D3CE8DC3AB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do 3g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dLbl>
              <c:idx val="3"/>
              <c:layout>
                <c:manualLayout>
                  <c:x val="1.0496719155378954E-2"/>
                  <c:y val="0.11978860833822666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248-4F28-AB05-973DC27C9824}"/>
                </c:ext>
              </c:extLst>
            </c:dLbl>
            <c:dLbl>
              <c:idx val="4"/>
              <c:layout>
                <c:manualLayout>
                  <c:x val="5.9981252316451171E-3"/>
                  <c:y val="9.864944216089253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248-4F28-AB05-973DC27C9824}"/>
                </c:ext>
              </c:extLst>
            </c:dLbl>
            <c:dLbl>
              <c:idx val="5"/>
              <c:layout>
                <c:manualLayout>
                  <c:x val="8.9971878474676761E-3"/>
                  <c:y val="0.145625366999412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248-4F28-AB05-973DC27C9824}"/>
                </c:ext>
              </c:extLst>
            </c:dLbl>
            <c:dLbl>
              <c:idx val="6"/>
              <c:layout>
                <c:manualLayout>
                  <c:x val="7.4976565395563962E-3"/>
                  <c:y val="0.1691133294186729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248-4F28-AB05-973DC27C9824}"/>
                </c:ext>
              </c:extLst>
            </c:dLbl>
            <c:dLbl>
              <c:idx val="7"/>
              <c:layout>
                <c:manualLayout>
                  <c:x val="0"/>
                  <c:y val="0.2043452730475631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248-4F28-AB05-973DC27C9824}"/>
                </c:ext>
              </c:extLst>
            </c:dLbl>
            <c:dLbl>
              <c:idx val="8"/>
              <c:layout>
                <c:manualLayout>
                  <c:x val="5.9981842683106724E-3"/>
                  <c:y val="0.1620670331651878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3970005595495164E-2"/>
                      <c:h val="6.8737614492257751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B248-4F28-AB05-973DC27C9824}"/>
                </c:ext>
              </c:extLst>
            </c:dLbl>
            <c:dLbl>
              <c:idx val="9"/>
              <c:layout>
                <c:manualLayout>
                  <c:x val="-1.0496719155378954E-2"/>
                  <c:y val="0.11509101585437459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248-4F28-AB05-973DC27C9824}"/>
                </c:ext>
              </c:extLst>
            </c:dLbl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Sheet1!$D$3:$M$3</c:f>
              <c:numCache>
                <c:formatCode>General</c:formatCode>
                <c:ptCount val="10"/>
                <c:pt idx="0">
                  <c:v>247</c:v>
                </c:pt>
                <c:pt idx="1">
                  <c:v>155</c:v>
                </c:pt>
                <c:pt idx="2">
                  <c:v>152</c:v>
                </c:pt>
                <c:pt idx="3">
                  <c:v>165</c:v>
                </c:pt>
                <c:pt idx="4">
                  <c:v>159</c:v>
                </c:pt>
                <c:pt idx="5">
                  <c:v>182</c:v>
                </c:pt>
                <c:pt idx="6">
                  <c:v>190</c:v>
                </c:pt>
                <c:pt idx="7">
                  <c:v>203</c:v>
                </c:pt>
                <c:pt idx="8">
                  <c:v>158</c:v>
                </c:pt>
                <c:pt idx="9">
                  <c:v>157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CCE-474D-B349-65D3CE8DC3AB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4-10g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Sheet1!$D$4:$M$4</c:f>
              <c:numCache>
                <c:formatCode>General</c:formatCode>
                <c:ptCount val="10"/>
                <c:pt idx="0">
                  <c:v>152</c:v>
                </c:pt>
                <c:pt idx="1">
                  <c:v>177</c:v>
                </c:pt>
                <c:pt idx="2">
                  <c:v>182</c:v>
                </c:pt>
                <c:pt idx="3">
                  <c:v>207</c:v>
                </c:pt>
                <c:pt idx="4">
                  <c:v>183</c:v>
                </c:pt>
                <c:pt idx="5">
                  <c:v>210</c:v>
                </c:pt>
                <c:pt idx="6">
                  <c:v>223</c:v>
                </c:pt>
                <c:pt idx="7">
                  <c:v>194</c:v>
                </c:pt>
                <c:pt idx="8">
                  <c:v>225</c:v>
                </c:pt>
                <c:pt idx="9">
                  <c:v>163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CCE-474D-B349-65D3CE8DC3AB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10g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Sheet1!$D$5:$M$5</c:f>
              <c:numCache>
                <c:formatCode>General</c:formatCode>
                <c:ptCount val="10"/>
                <c:pt idx="0">
                  <c:v>49</c:v>
                </c:pt>
                <c:pt idx="1">
                  <c:v>60</c:v>
                </c:pt>
                <c:pt idx="2">
                  <c:v>89</c:v>
                </c:pt>
                <c:pt idx="3">
                  <c:v>57</c:v>
                </c:pt>
                <c:pt idx="4">
                  <c:v>44</c:v>
                </c:pt>
                <c:pt idx="5">
                  <c:v>63</c:v>
                </c:pt>
                <c:pt idx="6">
                  <c:v>62</c:v>
                </c:pt>
                <c:pt idx="7">
                  <c:v>78</c:v>
                </c:pt>
                <c:pt idx="8">
                  <c:v>71</c:v>
                </c:pt>
                <c:pt idx="9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CCE-474D-B349-65D3CE8DC3AB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anurie</c:v>
                </c:pt>
              </c:strCache>
            </c:strRef>
          </c:tx>
          <c:invertIfNegative val="0"/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Sheet1!$D$6:$M$6</c:f>
              <c:numCache>
                <c:formatCode>General</c:formatCode>
                <c:ptCount val="10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4</c:v>
                </c:pt>
                <c:pt idx="4">
                  <c:v>8</c:v>
                </c:pt>
                <c:pt idx="5">
                  <c:v>3</c:v>
                </c:pt>
                <c:pt idx="6">
                  <c:v>3</c:v>
                </c:pt>
                <c:pt idx="7">
                  <c:v>0</c:v>
                </c:pt>
                <c:pt idx="8">
                  <c:v>0</c:v>
                </c:pt>
                <c:pt idx="9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CCE-474D-B349-65D3CE8DC3AB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Sheet1!$D$1:$M$1</c:f>
              <c:numCache>
                <c:formatCode>General</c:formatCode>
                <c:ptCount val="10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  <c:pt idx="7">
                  <c:v>2018</c:v>
                </c:pt>
                <c:pt idx="8">
                  <c:v>2019</c:v>
                </c:pt>
                <c:pt idx="9">
                  <c:v>2020</c:v>
                </c:pt>
              </c:numCache>
            </c:numRef>
          </c:cat>
          <c:val>
            <c:numRef>
              <c:f>Sheet1!$D$7:$M$7</c:f>
              <c:numCache>
                <c:formatCode>General</c:formatCode>
                <c:ptCount val="10"/>
                <c:pt idx="0">
                  <c:v>5</c:v>
                </c:pt>
                <c:pt idx="1">
                  <c:v>6</c:v>
                </c:pt>
                <c:pt idx="2">
                  <c:v>5</c:v>
                </c:pt>
                <c:pt idx="3">
                  <c:v>6</c:v>
                </c:pt>
                <c:pt idx="4">
                  <c:v>16</c:v>
                </c:pt>
                <c:pt idx="5">
                  <c:v>15</c:v>
                </c:pt>
                <c:pt idx="6">
                  <c:v>18</c:v>
                </c:pt>
                <c:pt idx="7">
                  <c:v>23</c:v>
                </c:pt>
                <c:pt idx="8">
                  <c:v>12</c:v>
                </c:pt>
                <c:pt idx="9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CCE-474D-B349-65D3CE8DC3A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903680"/>
        <c:axId val="156921856"/>
        <c:axId val="0"/>
      </c:bar3DChart>
      <c:catAx>
        <c:axId val="1569036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218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92185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03680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0.13218321249905388"/>
          <c:y val="0.95079086115992972"/>
          <c:w val="0.5067546801021523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2.9876977152899928E-2"/>
          <c:w val="0.92368125701459369"/>
          <c:h val="0.82425307557117899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nepřítomna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Sheet1!$B$2:$L$2</c:f>
              <c:numCache>
                <c:formatCode>General</c:formatCode>
                <c:ptCount val="11"/>
                <c:pt idx="0">
                  <c:v>24</c:v>
                </c:pt>
                <c:pt idx="1">
                  <c:v>14</c:v>
                </c:pt>
                <c:pt idx="2">
                  <c:v>34</c:v>
                </c:pt>
                <c:pt idx="3">
                  <c:v>32</c:v>
                </c:pt>
                <c:pt idx="4">
                  <c:v>33</c:v>
                </c:pt>
                <c:pt idx="5">
                  <c:v>39</c:v>
                </c:pt>
                <c:pt idx="6">
                  <c:v>32</c:v>
                </c:pt>
                <c:pt idx="7" formatCode="0">
                  <c:v>29.943502824858758</c:v>
                </c:pt>
                <c:pt idx="8" formatCode="0">
                  <c:v>29.661016949152543</c:v>
                </c:pt>
                <c:pt idx="9">
                  <c:v>34</c:v>
                </c:pt>
                <c:pt idx="10" formatCode="0">
                  <c:v>33.273703041144906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62C-46B7-9272-9A0AA3AEA81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do 3g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Sheet1!$B$3:$L$3</c:f>
              <c:numCache>
                <c:formatCode>General</c:formatCode>
                <c:ptCount val="11"/>
                <c:pt idx="0">
                  <c:v>40</c:v>
                </c:pt>
                <c:pt idx="1">
                  <c:v>47</c:v>
                </c:pt>
                <c:pt idx="2">
                  <c:v>26</c:v>
                </c:pt>
                <c:pt idx="3">
                  <c:v>24</c:v>
                </c:pt>
                <c:pt idx="4">
                  <c:v>25</c:v>
                </c:pt>
                <c:pt idx="5">
                  <c:v>27</c:v>
                </c:pt>
                <c:pt idx="6">
                  <c:v>26</c:v>
                </c:pt>
                <c:pt idx="7" formatCode="0">
                  <c:v>26.836158192090394</c:v>
                </c:pt>
                <c:pt idx="8" formatCode="0">
                  <c:v>28.672316384180792</c:v>
                </c:pt>
                <c:pt idx="9">
                  <c:v>22</c:v>
                </c:pt>
                <c:pt idx="10" formatCode="0">
                  <c:v>28.085867620751344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62C-46B7-9272-9A0AA3AEA817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4-10g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Sheet1!$B$4:$L$4</c:f>
              <c:numCache>
                <c:formatCode>General</c:formatCode>
                <c:ptCount val="11"/>
                <c:pt idx="0">
                  <c:v>26</c:v>
                </c:pt>
                <c:pt idx="1">
                  <c:v>29</c:v>
                </c:pt>
                <c:pt idx="2">
                  <c:v>29</c:v>
                </c:pt>
                <c:pt idx="3">
                  <c:v>29</c:v>
                </c:pt>
                <c:pt idx="4">
                  <c:v>31</c:v>
                </c:pt>
                <c:pt idx="5">
                  <c:v>18</c:v>
                </c:pt>
                <c:pt idx="6">
                  <c:v>30</c:v>
                </c:pt>
                <c:pt idx="7" formatCode="0">
                  <c:v>31.497175141242938</c:v>
                </c:pt>
                <c:pt idx="8" formatCode="0">
                  <c:v>27.401129943502823</c:v>
                </c:pt>
                <c:pt idx="9">
                  <c:v>32</c:v>
                </c:pt>
                <c:pt idx="10" formatCode="0">
                  <c:v>29.159212880143112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62C-46B7-9272-9A0AA3AEA817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více jak 10g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dLbls>
            <c:dLbl>
              <c:idx val="0"/>
              <c:layout>
                <c:manualLayout>
                  <c:x val="5.0984064468983493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E62C-46B7-9272-9A0AA3AEA817}"/>
                </c:ext>
              </c:extLst>
            </c:dLbl>
            <c:dLbl>
              <c:idx val="1"/>
              <c:layout>
                <c:manualLayout>
                  <c:x val="4.7985001853160937E-2"/>
                  <c:y val="-2.348796241926034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E62C-46B7-9272-9A0AA3AEA817}"/>
                </c:ext>
              </c:extLst>
            </c:dLbl>
            <c:dLbl>
              <c:idx val="2"/>
              <c:layout>
                <c:manualLayout>
                  <c:x val="5.398312708480605E-2"/>
                  <c:y val="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E62C-46B7-9272-9A0AA3AEA817}"/>
                </c:ext>
              </c:extLst>
            </c:dLbl>
            <c:dLbl>
              <c:idx val="3"/>
              <c:layout>
                <c:manualLayout>
                  <c:x val="4.9484533161072215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E62C-46B7-9272-9A0AA3AEA817}"/>
                </c:ext>
              </c:extLst>
            </c:dLbl>
            <c:dLbl>
              <c:idx val="4"/>
              <c:layout>
                <c:manualLayout>
                  <c:x val="5.398312708480605E-2"/>
                  <c:y val="9.395184967704051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E62C-46B7-9272-9A0AA3AEA817}"/>
                </c:ext>
              </c:extLst>
            </c:dLbl>
            <c:dLbl>
              <c:idx val="5"/>
              <c:layout>
                <c:manualLayout>
                  <c:x val="4.1986876621515817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E62C-46B7-9272-9A0AA3AEA817}"/>
                </c:ext>
              </c:extLst>
            </c:dLbl>
            <c:dLbl>
              <c:idx val="6"/>
              <c:layout>
                <c:manualLayout>
                  <c:x val="5.398312708480605E-2"/>
                  <c:y val="-9.39518496770407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E62C-46B7-9272-9A0AA3AEA817}"/>
                </c:ext>
              </c:extLst>
            </c:dLbl>
            <c:dLbl>
              <c:idx val="7"/>
              <c:layout>
                <c:manualLayout>
                  <c:x val="4.3486407929427207E-2"/>
                  <c:y val="-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E62C-46B7-9272-9A0AA3AEA817}"/>
                </c:ext>
              </c:extLst>
            </c:dLbl>
            <c:dLbl>
              <c:idx val="8"/>
              <c:layout>
                <c:manualLayout>
                  <c:x val="4.3486407929427207E-2"/>
                  <c:y val="2.348796241926012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C12-48AC-BD6F-73B97CA57BD6}"/>
                </c:ext>
              </c:extLst>
            </c:dLbl>
            <c:dLbl>
              <c:idx val="9"/>
              <c:layout>
                <c:manualLayout>
                  <c:x val="3.4489220081959419E-2"/>
                  <c:y val="-4.69759248385203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70E6-48F1-896F-65F0A47B17F5}"/>
                </c:ext>
              </c:extLst>
            </c:dLbl>
            <c:dLbl>
              <c:idx val="10"/>
              <c:layout>
                <c:manualLayout>
                  <c:x val="4.1986876621515928E-2"/>
                  <c:y val="-4.6975924838520257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4809743127925493E-2"/>
                      <c:h val="6.6388818250331744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70E6-48F1-896F-65F0A47B17F5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Sheet1!$B$5:$L$5</c:f>
              <c:numCache>
                <c:formatCode>General</c:formatCode>
                <c:ptCount val="11"/>
                <c:pt idx="0">
                  <c:v>9</c:v>
                </c:pt>
                <c:pt idx="1">
                  <c:v>9</c:v>
                </c:pt>
                <c:pt idx="2">
                  <c:v>10</c:v>
                </c:pt>
                <c:pt idx="3">
                  <c:v>14</c:v>
                </c:pt>
                <c:pt idx="4">
                  <c:v>9</c:v>
                </c:pt>
                <c:pt idx="5">
                  <c:v>13</c:v>
                </c:pt>
                <c:pt idx="6">
                  <c:v>10</c:v>
                </c:pt>
                <c:pt idx="7" formatCode="0">
                  <c:v>8.7570621468926557</c:v>
                </c:pt>
                <c:pt idx="8" formatCode="0">
                  <c:v>11.016949152542372</c:v>
                </c:pt>
                <c:pt idx="9">
                  <c:v>10</c:v>
                </c:pt>
                <c:pt idx="10" formatCode="0">
                  <c:v>8.2289803220035775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E62C-46B7-9272-9A0AA3AEA817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anurie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Sheet1!$B$6:$L$6</c:f>
              <c:numCache>
                <c:formatCode>General</c:formatCode>
                <c:ptCount val="11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1</c:v>
                </c:pt>
                <c:pt idx="5">
                  <c:v>3</c:v>
                </c:pt>
                <c:pt idx="6">
                  <c:v>0</c:v>
                </c:pt>
                <c:pt idx="7" formatCode="0">
                  <c:v>0.42372881355932202</c:v>
                </c:pt>
                <c:pt idx="8" formatCode="0">
                  <c:v>0</c:v>
                </c:pt>
                <c:pt idx="9">
                  <c:v>0</c:v>
                </c:pt>
                <c:pt idx="10" formatCode="0">
                  <c:v>0.17889087656529518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E62C-46B7-9272-9A0AA3AEA817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neuvedeno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 w="6350"/>
            </a:sp3d>
          </c:spPr>
          <c:invertIfNegative val="0"/>
          <c:cat>
            <c:numRef>
              <c:f>Sheet1!$B$1:$L$1</c:f>
              <c:numCache>
                <c:formatCode>General</c:formatCode>
                <c:ptCount val="11"/>
                <c:pt idx="0">
                  <c:v>1995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</c:numCache>
            </c:numRef>
          </c:cat>
          <c:val>
            <c:numRef>
              <c:f>Sheet1!$B$7:$L$7</c:f>
              <c:numCache>
                <c:formatCode>General</c:formatCode>
                <c:ptCount val="11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0</c:v>
                </c:pt>
                <c:pt idx="6">
                  <c:v>2</c:v>
                </c:pt>
                <c:pt idx="7" formatCode="0">
                  <c:v>2.5423728813559321</c:v>
                </c:pt>
                <c:pt idx="8" formatCode="0">
                  <c:v>3.2485875706214689</c:v>
                </c:pt>
                <c:pt idx="9">
                  <c:v>2</c:v>
                </c:pt>
                <c:pt idx="10" formatCode="0">
                  <c:v>1.0733452593917709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D-E62C-46B7-9272-9A0AA3AEA81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6983296"/>
        <c:axId val="156984832"/>
        <c:axId val="0"/>
      </c:bar3DChart>
      <c:catAx>
        <c:axId val="156983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8483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5698483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6983296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8.2698679337981723E-2"/>
          <c:y val="0.92025651814075204"/>
          <c:w val="0.82915391130307736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56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>
        <c:manualLayout>
          <c:layoutTarget val="inner"/>
          <c:xMode val="edge"/>
          <c:yMode val="edge"/>
          <c:x val="9.6875000000000003E-2"/>
          <c:y val="2.1885521885521887E-2"/>
          <c:w val="0.89270833333333333"/>
          <c:h val="0.8232323232323232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NE diabetes</c:v>
                </c:pt>
              </c:strCache>
            </c:strRef>
          </c:tx>
          <c:spPr>
            <a:solidFill>
              <a:schemeClr val="accent1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dLbls>
            <c:numFmt formatCode="0" sourceLinked="0"/>
            <c:spPr>
              <a:noFill/>
              <a:ln w="2124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54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Sheet1!$C$2:$R$2</c:f>
              <c:numCache>
                <c:formatCode>General</c:formatCode>
                <c:ptCount val="16"/>
                <c:pt idx="0">
                  <c:v>88</c:v>
                </c:pt>
                <c:pt idx="1">
                  <c:v>88.235294120000006</c:v>
                </c:pt>
                <c:pt idx="2">
                  <c:v>84</c:v>
                </c:pt>
                <c:pt idx="3">
                  <c:v>83.438485799999995</c:v>
                </c:pt>
                <c:pt idx="4">
                  <c:v>83.639143730000001</c:v>
                </c:pt>
                <c:pt idx="5">
                  <c:v>83.282208589999996</c:v>
                </c:pt>
                <c:pt idx="6">
                  <c:v>81</c:v>
                </c:pt>
                <c:pt idx="7" formatCode="0">
                  <c:v>82.062146892655363</c:v>
                </c:pt>
                <c:pt idx="8" formatCode="0">
                  <c:v>78.248587570621467</c:v>
                </c:pt>
                <c:pt idx="9">
                  <c:v>82</c:v>
                </c:pt>
                <c:pt idx="10" formatCode="0">
                  <c:v>80.679785330948121</c:v>
                </c:pt>
                <c:pt idx="11" formatCode="0">
                  <c:v>82.930756843800324</c:v>
                </c:pt>
                <c:pt idx="12" formatCode="0">
                  <c:v>83.26359832635984</c:v>
                </c:pt>
                <c:pt idx="13" formatCode="0">
                  <c:v>81.073825503355707</c:v>
                </c:pt>
                <c:pt idx="14" formatCode="0">
                  <c:v>80.40865384615384</c:v>
                </c:pt>
                <c:pt idx="15" formatCode="0">
                  <c:v>81.187010078387459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CD2-4744-A6B9-5343FAC74029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ANO diabetes</c:v>
                </c:pt>
              </c:strCache>
            </c:strRef>
          </c:tx>
          <c:spPr>
            <a:solidFill>
              <a:schemeClr val="accent2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dLbls>
            <c:numFmt formatCode="0" sourceLinked="0"/>
            <c:spPr>
              <a:noFill/>
              <a:ln w="21241">
                <a:noFill/>
              </a:ln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254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Sheet1!$C$3:$R$3</c:f>
              <c:numCache>
                <c:formatCode>General</c:formatCode>
                <c:ptCount val="16"/>
                <c:pt idx="0">
                  <c:v>8.34</c:v>
                </c:pt>
                <c:pt idx="1">
                  <c:v>10.43643264</c:v>
                </c:pt>
                <c:pt idx="2">
                  <c:v>15</c:v>
                </c:pt>
                <c:pt idx="3">
                  <c:v>16.561514200000001</c:v>
                </c:pt>
                <c:pt idx="4">
                  <c:v>16.055045870000001</c:v>
                </c:pt>
                <c:pt idx="5">
                  <c:v>16.71779141</c:v>
                </c:pt>
                <c:pt idx="6">
                  <c:v>19</c:v>
                </c:pt>
                <c:pt idx="7" formatCode="0">
                  <c:v>16.807909604519775</c:v>
                </c:pt>
                <c:pt idx="8" formatCode="0">
                  <c:v>20.056497175141242</c:v>
                </c:pt>
                <c:pt idx="9">
                  <c:v>17</c:v>
                </c:pt>
                <c:pt idx="10" formatCode="0">
                  <c:v>18.425760286225405</c:v>
                </c:pt>
                <c:pt idx="11" formatCode="0">
                  <c:v>15.942028985507244</c:v>
                </c:pt>
                <c:pt idx="12" formatCode="0">
                  <c:v>15.341701534170154</c:v>
                </c:pt>
                <c:pt idx="13" formatCode="0">
                  <c:v>18.389261744966444</c:v>
                </c:pt>
                <c:pt idx="14" formatCode="0">
                  <c:v>19.230769230769234</c:v>
                </c:pt>
                <c:pt idx="15" formatCode="0">
                  <c:v>17.69316909294513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CD2-4744-A6B9-5343FAC74029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neuvedeno</c:v>
                </c:pt>
              </c:strCache>
            </c:strRef>
          </c:tx>
          <c:spPr>
            <a:solidFill>
              <a:schemeClr val="hlink"/>
            </a:solidFill>
            <a:ln w="10621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Sheet1!$C$4:$R$4</c:f>
              <c:numCache>
                <c:formatCode>General</c:formatCode>
                <c:ptCount val="16"/>
                <c:pt idx="0">
                  <c:v>3.6</c:v>
                </c:pt>
                <c:pt idx="1">
                  <c:v>1.3282732450000001</c:v>
                </c:pt>
                <c:pt idx="2">
                  <c:v>1</c:v>
                </c:pt>
                <c:pt idx="3">
                  <c:v>0</c:v>
                </c:pt>
                <c:pt idx="4">
                  <c:v>0.30581039799999998</c:v>
                </c:pt>
                <c:pt idx="5">
                  <c:v>0</c:v>
                </c:pt>
                <c:pt idx="7" formatCode="0">
                  <c:v>1.1299435028248588</c:v>
                </c:pt>
                <c:pt idx="8" formatCode="0">
                  <c:v>1.6949152542372881</c:v>
                </c:pt>
                <c:pt idx="9">
                  <c:v>1</c:v>
                </c:pt>
                <c:pt idx="10" formatCode="0">
                  <c:v>0.89445438282647582</c:v>
                </c:pt>
                <c:pt idx="11" formatCode="0">
                  <c:v>1.1272141706924315</c:v>
                </c:pt>
                <c:pt idx="12" formatCode="0">
                  <c:v>1.394700139470014</c:v>
                </c:pt>
                <c:pt idx="13" formatCode="0">
                  <c:v>0.53691275167785235</c:v>
                </c:pt>
                <c:pt idx="14" formatCode="0">
                  <c:v>0.36057692307692307</c:v>
                </c:pt>
                <c:pt idx="15" formatCode="0">
                  <c:v>1.1198208286674132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BCD2-4744-A6B9-5343FAC74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157198208"/>
        <c:axId val="157199744"/>
        <c:axId val="0"/>
      </c:bar3DChart>
      <c:catAx>
        <c:axId val="157198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26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19974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157199744"/>
        <c:scaling>
          <c:orientation val="minMax"/>
          <c:max val="100"/>
        </c:scaling>
        <c:delete val="0"/>
        <c:axPos val="l"/>
        <c:majorGridlines>
          <c:spPr>
            <a:ln w="2655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215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%</a:t>
                </a:r>
              </a:p>
            </c:rich>
          </c:tx>
          <c:layout>
            <c:manualLayout>
              <c:xMode val="edge"/>
              <c:yMode val="edge"/>
              <c:x val="1.2500000000000001E-2"/>
              <c:y val="0.39225589225589225"/>
            </c:manualLayout>
          </c:layout>
          <c:overlay val="0"/>
          <c:spPr>
            <a:noFill/>
            <a:ln w="21241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265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4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157198208"/>
        <c:crosses val="autoZero"/>
        <c:crossBetween val="between"/>
      </c:valAx>
      <c:spPr>
        <a:noFill/>
        <a:ln w="21241">
          <a:noFill/>
        </a:ln>
      </c:spPr>
    </c:plotArea>
    <c:legend>
      <c:legendPos val="b"/>
      <c:layout>
        <c:manualLayout>
          <c:xMode val="edge"/>
          <c:yMode val="edge"/>
          <c:x val="0.19062499999999999"/>
          <c:y val="0.9242424242424242"/>
          <c:w val="0.61875000000000002"/>
          <c:h val="7.0707070707070704E-2"/>
        </c:manualLayout>
      </c:layout>
      <c:overlay val="0"/>
      <c:spPr>
        <a:noFill/>
        <a:ln w="2655">
          <a:solidFill>
            <a:schemeClr val="tx1"/>
          </a:solidFill>
          <a:prstDash val="solid"/>
        </a:ln>
      </c:spPr>
      <c:txPr>
        <a:bodyPr/>
        <a:lstStyle/>
        <a:p>
          <a:pPr>
            <a:defRPr sz="1539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254" b="1" i="0" u="none" strike="noStrike" baseline="0">
          <a:solidFill>
            <a:schemeClr val="tx1"/>
          </a:solidFill>
          <a:latin typeface="Arial MT Bold"/>
          <a:ea typeface="Arial MT Bold"/>
          <a:cs typeface="Arial MT Bold"/>
        </a:defRPr>
      </a:pPr>
      <a:endParaRPr lang="cs-CZ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4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1458333333333333"/>
          <c:y val="3.8729774162845038E-2"/>
          <c:w val="0.51310379386537652"/>
          <c:h val="0.69300568198205958"/>
        </c:manualLayout>
      </c:layout>
      <c:area3DChart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RTG</c:v>
                </c:pt>
              </c:strCache>
            </c:strRef>
          </c:tx>
          <c:spPr>
            <a:solidFill>
              <a:schemeClr val="accent1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Sheet1!$B$2:$AE$2</c:f>
              <c:numCache>
                <c:formatCode>General</c:formatCode>
                <c:ptCount val="30"/>
                <c:pt idx="0">
                  <c:v>34.6</c:v>
                </c:pt>
                <c:pt idx="1">
                  <c:v>31.4</c:v>
                </c:pt>
                <c:pt idx="2">
                  <c:v>25.8</c:v>
                </c:pt>
                <c:pt idx="3">
                  <c:v>28.2</c:v>
                </c:pt>
                <c:pt idx="4">
                  <c:v>21.4</c:v>
                </c:pt>
                <c:pt idx="5">
                  <c:v>15.7</c:v>
                </c:pt>
                <c:pt idx="6">
                  <c:v>10.9</c:v>
                </c:pt>
                <c:pt idx="7">
                  <c:v>13.79844961</c:v>
                </c:pt>
                <c:pt idx="8">
                  <c:v>6.741573034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0.5</c:v>
                </c:pt>
                <c:pt idx="17">
                  <c:v>0.2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1</c:v>
                </c:pt>
                <c:pt idx="21" formatCode="0.0">
                  <c:v>0.14104372355430184</c:v>
                </c:pt>
                <c:pt idx="22">
                  <c:v>0</c:v>
                </c:pt>
                <c:pt idx="23">
                  <c:v>0</c:v>
                </c:pt>
                <c:pt idx="25">
                  <c:v>1</c:v>
                </c:pt>
                <c:pt idx="26">
                  <c:v>0</c:v>
                </c:pt>
                <c:pt idx="27">
                  <c:v>0</c:v>
                </c:pt>
                <c:pt idx="28">
                  <c:v>0</c:v>
                </c:pt>
                <c:pt idx="2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EAD-4D08-9DB3-EEAFA1B0AFC2}"/>
            </c:ext>
          </c:extLst>
        </c:ser>
        <c:ser>
          <c:idx val="7"/>
          <c:order val="1"/>
          <c:tx>
            <c:strRef>
              <c:f>Sheet1!$A$3</c:f>
              <c:strCache>
                <c:ptCount val="1"/>
                <c:pt idx="0">
                  <c:v>USG</c:v>
                </c:pt>
              </c:strCache>
            </c:strRef>
          </c:tx>
          <c:spPr>
            <a:solidFill>
              <a:srgbClr val="CCCCFF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062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Sheet1!$B$3:$AE$3</c:f>
              <c:numCache>
                <c:formatCode>General</c:formatCode>
                <c:ptCount val="30"/>
                <c:pt idx="0">
                  <c:v>5.8</c:v>
                </c:pt>
                <c:pt idx="1">
                  <c:v>2.7</c:v>
                </c:pt>
                <c:pt idx="2">
                  <c:v>8.1</c:v>
                </c:pt>
                <c:pt idx="3">
                  <c:v>3.7</c:v>
                </c:pt>
                <c:pt idx="4">
                  <c:v>7</c:v>
                </c:pt>
                <c:pt idx="5">
                  <c:v>19.7</c:v>
                </c:pt>
                <c:pt idx="6">
                  <c:v>13.2</c:v>
                </c:pt>
                <c:pt idx="7">
                  <c:v>26.666666670000001</c:v>
                </c:pt>
                <c:pt idx="8">
                  <c:v>29.775280899999998</c:v>
                </c:pt>
                <c:pt idx="9">
                  <c:v>28</c:v>
                </c:pt>
                <c:pt idx="10">
                  <c:v>43</c:v>
                </c:pt>
                <c:pt idx="11">
                  <c:v>48</c:v>
                </c:pt>
                <c:pt idx="12">
                  <c:v>31</c:v>
                </c:pt>
                <c:pt idx="13">
                  <c:v>34</c:v>
                </c:pt>
                <c:pt idx="14">
                  <c:v>30</c:v>
                </c:pt>
                <c:pt idx="15">
                  <c:v>24</c:v>
                </c:pt>
                <c:pt idx="16">
                  <c:v>32.299999999999997</c:v>
                </c:pt>
                <c:pt idx="17">
                  <c:v>32.5</c:v>
                </c:pt>
                <c:pt idx="18" formatCode="0.0">
                  <c:v>28.3</c:v>
                </c:pt>
                <c:pt idx="19">
                  <c:v>17</c:v>
                </c:pt>
                <c:pt idx="20" formatCode="0.0">
                  <c:v>15</c:v>
                </c:pt>
                <c:pt idx="21" formatCode="0.0">
                  <c:v>13.540197461212976</c:v>
                </c:pt>
                <c:pt idx="22">
                  <c:v>14.8</c:v>
                </c:pt>
                <c:pt idx="23">
                  <c:v>14</c:v>
                </c:pt>
                <c:pt idx="24">
                  <c:v>11</c:v>
                </c:pt>
                <c:pt idx="25" formatCode="0">
                  <c:v>9.8387096774193559</c:v>
                </c:pt>
                <c:pt idx="26" formatCode="0">
                  <c:v>14.086471408647142</c:v>
                </c:pt>
                <c:pt idx="27" formatCode="0">
                  <c:v>15.436241610738255</c:v>
                </c:pt>
                <c:pt idx="28" formatCode="0">
                  <c:v>21.033653846153847</c:v>
                </c:pt>
                <c:pt idx="29" formatCode="0">
                  <c:v>25.531914893617021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EAD-4D08-9DB3-EEAFA1B0AFC2}"/>
            </c:ext>
          </c:extLst>
        </c:ser>
        <c:ser>
          <c:idx val="4"/>
          <c:order val="2"/>
          <c:tx>
            <c:strRef>
              <c:f>Sheet1!$A$4</c:f>
              <c:strCache>
                <c:ptCount val="1"/>
                <c:pt idx="0">
                  <c:v>CT</c:v>
                </c:pt>
              </c:strCache>
            </c:strRef>
          </c:tx>
          <c:spPr>
            <a:solidFill>
              <a:schemeClr val="bg2"/>
            </a:solidFill>
            <a:ln w="14584">
              <a:solidFill>
                <a:schemeClr val="tx1"/>
              </a:solidFill>
              <a:prstDash val="solid"/>
            </a:ln>
          </c:spPr>
          <c:dLbls>
            <c:delete val="1"/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Sheet1!$B$4:$AE$4</c:f>
              <c:numCache>
                <c:formatCode>General</c:formatCode>
                <c:ptCount val="30"/>
                <c:pt idx="0">
                  <c:v>3.5</c:v>
                </c:pt>
                <c:pt idx="1">
                  <c:v>5.9</c:v>
                </c:pt>
                <c:pt idx="2">
                  <c:v>1.7</c:v>
                </c:pt>
                <c:pt idx="3">
                  <c:v>1.6</c:v>
                </c:pt>
                <c:pt idx="4">
                  <c:v>0</c:v>
                </c:pt>
                <c:pt idx="5">
                  <c:v>1</c:v>
                </c:pt>
                <c:pt idx="6">
                  <c:v>1.3</c:v>
                </c:pt>
                <c:pt idx="7">
                  <c:v>2.3255813949999999</c:v>
                </c:pt>
                <c:pt idx="8">
                  <c:v>0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0.2</c:v>
                </c:pt>
                <c:pt idx="17">
                  <c:v>0.2</c:v>
                </c:pt>
                <c:pt idx="18" formatCode="0.0">
                  <c:v>0.1</c:v>
                </c:pt>
                <c:pt idx="19">
                  <c:v>0</c:v>
                </c:pt>
                <c:pt idx="20" formatCode="0.0">
                  <c:v>1</c:v>
                </c:pt>
                <c:pt idx="21" formatCode="0.0">
                  <c:v>0.28208744710860367</c:v>
                </c:pt>
                <c:pt idx="22">
                  <c:v>0.2</c:v>
                </c:pt>
                <c:pt idx="23">
                  <c:v>0</c:v>
                </c:pt>
                <c:pt idx="25" formatCode="0">
                  <c:v>0.64516129032258063</c:v>
                </c:pt>
                <c:pt idx="26" formatCode="0">
                  <c:v>1.6736401673640167</c:v>
                </c:pt>
                <c:pt idx="27" formatCode="0">
                  <c:v>0.80536912751677858</c:v>
                </c:pt>
                <c:pt idx="28" formatCode="0">
                  <c:v>0.36057692307692307</c:v>
                </c:pt>
                <c:pt idx="29" formatCode="0">
                  <c:v>1.2318029115341544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EAD-4D08-9DB3-EEAFA1B0AFC2}"/>
            </c:ext>
          </c:extLst>
        </c:ser>
        <c:ser>
          <c:idx val="1"/>
          <c:order val="3"/>
          <c:tx>
            <c:strRef>
              <c:f>Sheet1!$A$5</c:f>
              <c:strCache>
                <c:ptCount val="1"/>
                <c:pt idx="0">
                  <c:v>scinti</c:v>
                </c:pt>
              </c:strCache>
            </c:strRef>
          </c:tx>
          <c:spPr>
            <a:solidFill>
              <a:schemeClr val="accent2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263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Sheet1!$B$5:$AE$5</c:f>
              <c:numCache>
                <c:formatCode>General</c:formatCode>
                <c:ptCount val="30"/>
                <c:pt idx="0">
                  <c:v>41.3</c:v>
                </c:pt>
                <c:pt idx="1">
                  <c:v>47.2</c:v>
                </c:pt>
                <c:pt idx="2">
                  <c:v>45.4</c:v>
                </c:pt>
                <c:pt idx="3">
                  <c:v>45.9</c:v>
                </c:pt>
                <c:pt idx="4">
                  <c:v>44.7</c:v>
                </c:pt>
                <c:pt idx="5">
                  <c:v>27.7</c:v>
                </c:pt>
                <c:pt idx="6">
                  <c:v>33.1</c:v>
                </c:pt>
                <c:pt idx="7">
                  <c:v>8.2170542639999997</c:v>
                </c:pt>
                <c:pt idx="8">
                  <c:v>4.868913858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  <c:pt idx="25" formatCode="0">
                  <c:v>0</c:v>
                </c:pt>
                <c:pt idx="26" formatCode="0">
                  <c:v>0</c:v>
                </c:pt>
                <c:pt idx="27" formatCode="0">
                  <c:v>0</c:v>
                </c:pt>
                <c:pt idx="28" formatCode="0">
                  <c:v>0</c:v>
                </c:pt>
                <c:pt idx="29" formatCode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0EAD-4D08-9DB3-EEAFA1B0AFC2}"/>
            </c:ext>
          </c:extLst>
        </c:ser>
        <c:ser>
          <c:idx val="8"/>
          <c:order val="4"/>
          <c:tx>
            <c:strRef>
              <c:f>Sheet1!$A$6</c:f>
              <c:strCache>
                <c:ptCount val="1"/>
                <c:pt idx="0">
                  <c:v>USG + gun</c:v>
                </c:pt>
              </c:strCache>
            </c:strRef>
          </c:tx>
          <c:spPr>
            <a:solidFill>
              <a:srgbClr val="FF0000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0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Sheet1!$B$6:$AE$6</c:f>
              <c:numCache>
                <c:formatCode>General</c:formatCode>
                <c:ptCount val="30"/>
                <c:pt idx="0">
                  <c:v>5.8</c:v>
                </c:pt>
                <c:pt idx="1">
                  <c:v>7.5</c:v>
                </c:pt>
                <c:pt idx="2">
                  <c:v>13.3</c:v>
                </c:pt>
                <c:pt idx="3">
                  <c:v>17</c:v>
                </c:pt>
                <c:pt idx="4">
                  <c:v>22</c:v>
                </c:pt>
                <c:pt idx="5">
                  <c:v>30.3</c:v>
                </c:pt>
                <c:pt idx="6">
                  <c:v>34.1</c:v>
                </c:pt>
                <c:pt idx="7">
                  <c:v>31.782945739999999</c:v>
                </c:pt>
                <c:pt idx="8">
                  <c:v>33.146067420000001</c:v>
                </c:pt>
                <c:pt idx="9">
                  <c:v>38</c:v>
                </c:pt>
                <c:pt idx="10">
                  <c:v>30</c:v>
                </c:pt>
                <c:pt idx="11">
                  <c:v>29</c:v>
                </c:pt>
                <c:pt idx="12">
                  <c:v>40</c:v>
                </c:pt>
                <c:pt idx="13">
                  <c:v>39</c:v>
                </c:pt>
                <c:pt idx="14">
                  <c:v>52</c:v>
                </c:pt>
                <c:pt idx="15">
                  <c:v>75</c:v>
                </c:pt>
                <c:pt idx="16">
                  <c:v>66.5</c:v>
                </c:pt>
                <c:pt idx="17">
                  <c:v>67.5</c:v>
                </c:pt>
                <c:pt idx="18" formatCode="0.0">
                  <c:v>71</c:v>
                </c:pt>
                <c:pt idx="19">
                  <c:v>83</c:v>
                </c:pt>
                <c:pt idx="20" formatCode="0.0">
                  <c:v>83</c:v>
                </c:pt>
                <c:pt idx="21" formatCode="0.0">
                  <c:v>85.472496473906915</c:v>
                </c:pt>
                <c:pt idx="22">
                  <c:v>85</c:v>
                </c:pt>
                <c:pt idx="23">
                  <c:v>86</c:v>
                </c:pt>
                <c:pt idx="24">
                  <c:v>89</c:v>
                </c:pt>
                <c:pt idx="25" formatCode="0">
                  <c:v>89.032258064516128</c:v>
                </c:pt>
                <c:pt idx="26" formatCode="0">
                  <c:v>84.10041841004184</c:v>
                </c:pt>
                <c:pt idx="27" formatCode="0">
                  <c:v>83.624161073825505</c:v>
                </c:pt>
                <c:pt idx="28" formatCode="0">
                  <c:v>77.884615384615387</c:v>
                </c:pt>
                <c:pt idx="29" formatCode="0">
                  <c:v>72.788353863381857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EAD-4D08-9DB3-EEAFA1B0AFC2}"/>
            </c:ext>
          </c:extLst>
        </c:ser>
        <c:ser>
          <c:idx val="3"/>
          <c:order val="5"/>
          <c:tx>
            <c:strRef>
              <c:f>Sheet1!$A$7</c:f>
              <c:strCache>
                <c:ptCount val="1"/>
                <c:pt idx="0">
                  <c:v>RTG + gun</c:v>
                </c:pt>
              </c:strCache>
            </c:strRef>
          </c:tx>
          <c:spPr>
            <a:solidFill>
              <a:schemeClr val="folHlink"/>
            </a:solidFill>
            <a:ln w="14584">
              <a:solidFill>
                <a:schemeClr val="tx1"/>
              </a:solidFill>
              <a:prstDash val="solid"/>
            </a:ln>
          </c:spPr>
          <c:dLbls>
            <c:numFmt formatCode="0" sourceLinked="0"/>
            <c:spPr>
              <a:noFill/>
              <a:ln w="29169">
                <a:noFill/>
              </a:ln>
            </c:spPr>
            <c:txPr>
              <a:bodyPr/>
              <a:lstStyle/>
              <a:p>
                <a:pPr>
                  <a:defRPr sz="112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Sheet1!$B$7:$AE$7</c:f>
              <c:numCache>
                <c:formatCode>General</c:formatCode>
                <c:ptCount val="30"/>
                <c:pt idx="0">
                  <c:v>7.3</c:v>
                </c:pt>
                <c:pt idx="1">
                  <c:v>4.0999999999999996</c:v>
                </c:pt>
                <c:pt idx="2">
                  <c:v>3.8</c:v>
                </c:pt>
                <c:pt idx="3">
                  <c:v>3.3</c:v>
                </c:pt>
                <c:pt idx="4">
                  <c:v>4.2</c:v>
                </c:pt>
                <c:pt idx="5">
                  <c:v>5.2</c:v>
                </c:pt>
                <c:pt idx="6">
                  <c:v>7.4</c:v>
                </c:pt>
                <c:pt idx="7">
                  <c:v>16.58914729</c:v>
                </c:pt>
                <c:pt idx="8">
                  <c:v>23.782771539999999</c:v>
                </c:pt>
                <c:pt idx="9">
                  <c:v>30</c:v>
                </c:pt>
                <c:pt idx="10">
                  <c:v>24</c:v>
                </c:pt>
                <c:pt idx="11">
                  <c:v>21</c:v>
                </c:pt>
                <c:pt idx="12">
                  <c:v>24</c:v>
                </c:pt>
                <c:pt idx="13">
                  <c:v>26</c:v>
                </c:pt>
                <c:pt idx="14">
                  <c:v>18</c:v>
                </c:pt>
                <c:pt idx="15">
                  <c:v>0</c:v>
                </c:pt>
                <c:pt idx="16">
                  <c:v>0.6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  <c:pt idx="25" formatCode="0">
                  <c:v>0</c:v>
                </c:pt>
                <c:pt idx="26" formatCode="0">
                  <c:v>0</c:v>
                </c:pt>
                <c:pt idx="27" formatCode="0">
                  <c:v>0.13422818791946309</c:v>
                </c:pt>
                <c:pt idx="28" formatCode="0">
                  <c:v>0.1201923076923077</c:v>
                </c:pt>
                <c:pt idx="29" formatCode="0">
                  <c:v>0.22396416573348266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0EAD-4D08-9DB3-EEAFA1B0AFC2}"/>
            </c:ext>
          </c:extLst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TJRB</c:v>
                </c:pt>
              </c:strCache>
            </c:strRef>
          </c:tx>
          <c:spPr>
            <a:solidFill>
              <a:srgbClr val="0066CC"/>
            </a:solidFill>
            <a:ln w="14584">
              <a:solidFill>
                <a:schemeClr val="tx1"/>
              </a:solidFill>
              <a:prstDash val="solid"/>
            </a:ln>
          </c:spPr>
          <c:dLbls>
            <c:delete val="1"/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Sheet1!$B$8:$AE$8</c:f>
              <c:numCache>
                <c:formatCode>General</c:formatCode>
                <c:ptCount val="30"/>
                <c:pt idx="0">
                  <c:v>1.5</c:v>
                </c:pt>
                <c:pt idx="1">
                  <c:v>1.2</c:v>
                </c:pt>
                <c:pt idx="2">
                  <c:v>1.9</c:v>
                </c:pt>
                <c:pt idx="3">
                  <c:v>0.2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0.15503876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  <c:pt idx="25" formatCode="0">
                  <c:v>0</c:v>
                </c:pt>
                <c:pt idx="26" formatCode="0">
                  <c:v>0</c:v>
                </c:pt>
                <c:pt idx="27" formatCode="0">
                  <c:v>0</c:v>
                </c:pt>
                <c:pt idx="28" formatCode="0">
                  <c:v>0</c:v>
                </c:pt>
                <c:pt idx="29" formatCode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0EAD-4D08-9DB3-EEAFA1B0AFC2}"/>
            </c:ext>
          </c:extLst>
        </c:ser>
        <c:ser>
          <c:idx val="2"/>
          <c:order val="7"/>
          <c:tx>
            <c:strRef>
              <c:f>Sheet1!$A$9</c:f>
              <c:strCache>
                <c:ptCount val="1"/>
                <c:pt idx="0">
                  <c:v>jinak</c:v>
                </c:pt>
              </c:strCache>
            </c:strRef>
          </c:tx>
          <c:dLbls>
            <c:delete val="1"/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Sheet1!$B$9:$AE$9</c:f>
              <c:numCache>
                <c:formatCode>General</c:formatCode>
                <c:ptCount val="30"/>
                <c:pt idx="16">
                  <c:v>0</c:v>
                </c:pt>
                <c:pt idx="18" formatCode="0.0">
                  <c:v>0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</c:v>
                </c:pt>
                <c:pt idx="22">
                  <c:v>0</c:v>
                </c:pt>
                <c:pt idx="23">
                  <c:v>0</c:v>
                </c:pt>
                <c:pt idx="25" formatCode="0">
                  <c:v>0</c:v>
                </c:pt>
                <c:pt idx="26" formatCode="0">
                  <c:v>0</c:v>
                </c:pt>
                <c:pt idx="27" formatCode="0">
                  <c:v>0</c:v>
                </c:pt>
                <c:pt idx="28" formatCode="0">
                  <c:v>0</c:v>
                </c:pt>
                <c:pt idx="29" formatCode="0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0EAD-4D08-9DB3-EEAFA1B0AFC2}"/>
            </c:ext>
          </c:extLst>
        </c:ser>
        <c:ser>
          <c:idx val="5"/>
          <c:order val="8"/>
          <c:tx>
            <c:strRef>
              <c:f>Sheet1!$A$10</c:f>
              <c:strCache>
                <c:ptCount val="1"/>
                <c:pt idx="0">
                  <c:v>nevyplněno</c:v>
                </c:pt>
              </c:strCache>
            </c:strRef>
          </c:tx>
          <c:dLbls>
            <c:delete val="1"/>
          </c:dLbls>
          <c:cat>
            <c:numRef>
              <c:f>Sheet1!$B$1:$AE$1</c:f>
              <c:numCache>
                <c:formatCode>General</c:formatCode>
                <c:ptCount val="30"/>
                <c:pt idx="0">
                  <c:v>1995</c:v>
                </c:pt>
                <c:pt idx="1">
                  <c:v>1996</c:v>
                </c:pt>
                <c:pt idx="2">
                  <c:v>1997</c:v>
                </c:pt>
                <c:pt idx="3">
                  <c:v>1998</c:v>
                </c:pt>
                <c:pt idx="4">
                  <c:v>1999</c:v>
                </c:pt>
                <c:pt idx="5">
                  <c:v>2000</c:v>
                </c:pt>
                <c:pt idx="6">
                  <c:v>2001</c:v>
                </c:pt>
                <c:pt idx="7">
                  <c:v>2002</c:v>
                </c:pt>
                <c:pt idx="8">
                  <c:v>2004</c:v>
                </c:pt>
                <c:pt idx="9">
                  <c:v>2005</c:v>
                </c:pt>
                <c:pt idx="10">
                  <c:v>2006</c:v>
                </c:pt>
                <c:pt idx="11">
                  <c:v>2007</c:v>
                </c:pt>
                <c:pt idx="12">
                  <c:v>2008</c:v>
                </c:pt>
                <c:pt idx="13">
                  <c:v>2009</c:v>
                </c:pt>
                <c:pt idx="14">
                  <c:v>2010</c:v>
                </c:pt>
                <c:pt idx="15">
                  <c:v>2011</c:v>
                </c:pt>
                <c:pt idx="16">
                  <c:v>2012</c:v>
                </c:pt>
                <c:pt idx="17">
                  <c:v>2013</c:v>
                </c:pt>
                <c:pt idx="18">
                  <c:v>2014</c:v>
                </c:pt>
                <c:pt idx="19">
                  <c:v>2015</c:v>
                </c:pt>
                <c:pt idx="20">
                  <c:v>2016</c:v>
                </c:pt>
                <c:pt idx="21">
                  <c:v>2017</c:v>
                </c:pt>
                <c:pt idx="22">
                  <c:v>2018</c:v>
                </c:pt>
                <c:pt idx="23">
                  <c:v>2019</c:v>
                </c:pt>
                <c:pt idx="24">
                  <c:v>2020</c:v>
                </c:pt>
                <c:pt idx="25">
                  <c:v>2021</c:v>
                </c:pt>
                <c:pt idx="26">
                  <c:v>2022</c:v>
                </c:pt>
                <c:pt idx="27">
                  <c:v>2023</c:v>
                </c:pt>
                <c:pt idx="28">
                  <c:v>2024</c:v>
                </c:pt>
                <c:pt idx="29">
                  <c:v>2025</c:v>
                </c:pt>
              </c:numCache>
            </c:numRef>
          </c:cat>
          <c:val>
            <c:numRef>
              <c:f>Sheet1!$B$10:$AE$10</c:f>
              <c:numCache>
                <c:formatCode>General</c:formatCode>
                <c:ptCount val="30"/>
                <c:pt idx="16">
                  <c:v>0</c:v>
                </c:pt>
                <c:pt idx="18" formatCode="0.0">
                  <c:v>0.5</c:v>
                </c:pt>
                <c:pt idx="19">
                  <c:v>0</c:v>
                </c:pt>
                <c:pt idx="20" formatCode="0.0">
                  <c:v>0</c:v>
                </c:pt>
                <c:pt idx="21" formatCode="0.0">
                  <c:v>0.42313117066290551</c:v>
                </c:pt>
                <c:pt idx="22">
                  <c:v>0</c:v>
                </c:pt>
                <c:pt idx="23">
                  <c:v>0</c:v>
                </c:pt>
                <c:pt idx="25" formatCode="0">
                  <c:v>0.4838709677419355</c:v>
                </c:pt>
                <c:pt idx="26" formatCode="0">
                  <c:v>0.1394700139470014</c:v>
                </c:pt>
                <c:pt idx="27" formatCode="0">
                  <c:v>0</c:v>
                </c:pt>
                <c:pt idx="28" formatCode="0">
                  <c:v>0.60096153846153855</c:v>
                </c:pt>
                <c:pt idx="29" formatCode="0">
                  <c:v>0.22396416573348266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0EAD-4D08-9DB3-EEAFA1B0AFC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Depth val="0"/>
        <c:axId val="211464192"/>
        <c:axId val="211465728"/>
        <c:axId val="0"/>
      </c:area3DChart>
      <c:catAx>
        <c:axId val="2114641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64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Calibri" panose="020F0502020204030204" pitchFamily="34" charset="0"/>
                <a:ea typeface="Arial"/>
                <a:cs typeface="Arial"/>
              </a:defRPr>
            </a:pPr>
            <a:endParaRPr lang="cs-CZ"/>
          </a:p>
        </c:txPr>
        <c:crossAx val="2114657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465728"/>
        <c:scaling>
          <c:orientation val="minMax"/>
        </c:scaling>
        <c:delete val="0"/>
        <c:axPos val="l"/>
        <c:majorGridlines>
          <c:spPr>
            <a:ln w="3646">
              <a:solidFill>
                <a:schemeClr val="tx1"/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272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cs-CZ"/>
                  <a:t>%</a:t>
                </a:r>
              </a:p>
            </c:rich>
          </c:tx>
          <c:layout>
            <c:manualLayout>
              <c:xMode val="edge"/>
              <c:yMode val="edge"/>
              <c:x val="1.1458333333333341E-2"/>
              <c:y val="0.44404332129963897"/>
            </c:manualLayout>
          </c:layout>
          <c:overlay val="0"/>
          <c:spPr>
            <a:noFill/>
            <a:ln w="29169">
              <a:noFill/>
            </a:ln>
          </c:spPr>
        </c:title>
        <c:numFmt formatCode="0%" sourceLinked="1"/>
        <c:majorTickMark val="out"/>
        <c:minorTickMark val="none"/>
        <c:tickLblPos val="nextTo"/>
        <c:spPr>
          <a:ln w="364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321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64192"/>
        <c:crosses val="autoZero"/>
        <c:crossBetween val="midCat"/>
      </c:valAx>
      <c:spPr>
        <a:noFill/>
        <a:ln w="29169">
          <a:noFill/>
        </a:ln>
      </c:spPr>
    </c:plotArea>
    <c:legend>
      <c:legendPos val="b"/>
      <c:layout>
        <c:manualLayout>
          <c:xMode val="edge"/>
          <c:yMode val="edge"/>
          <c:x val="0.11722452813480792"/>
          <c:y val="0.78905607427001612"/>
          <c:w val="0.5425378469789276"/>
          <c:h val="3.8591757322283975E-2"/>
        </c:manualLayout>
      </c:layout>
      <c:overlay val="0"/>
      <c:spPr>
        <a:noFill/>
        <a:ln w="3646">
          <a:solidFill>
            <a:schemeClr val="tx1"/>
          </a:solidFill>
          <a:prstDash val="solid"/>
        </a:ln>
      </c:spPr>
      <c:txPr>
        <a:bodyPr/>
        <a:lstStyle/>
        <a:p>
          <a:pPr>
            <a:defRPr sz="1263" b="1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zero"/>
    <c:showDLblsOverMax val="0"/>
  </c:chart>
  <c:spPr>
    <a:noFill/>
    <a:ln>
      <a:noFill/>
    </a:ln>
  </c:spPr>
  <c:txPr>
    <a:bodyPr/>
    <a:lstStyle/>
    <a:p>
      <a:pPr>
        <a:defRPr sz="272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bez komplikací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91</c:v>
                </c:pt>
                <c:pt idx="1">
                  <c:v>86</c:v>
                </c:pt>
                <c:pt idx="2">
                  <c:v>71</c:v>
                </c:pt>
                <c:pt idx="3">
                  <c:v>72</c:v>
                </c:pt>
                <c:pt idx="4">
                  <c:v>78</c:v>
                </c:pt>
                <c:pt idx="5">
                  <c:v>78</c:v>
                </c:pt>
                <c:pt idx="6">
                  <c:v>75</c:v>
                </c:pt>
                <c:pt idx="7">
                  <c:v>72</c:v>
                </c:pt>
                <c:pt idx="8">
                  <c:v>69</c:v>
                </c:pt>
                <c:pt idx="9">
                  <c:v>73</c:v>
                </c:pt>
                <c:pt idx="10">
                  <c:v>74</c:v>
                </c:pt>
                <c:pt idx="11">
                  <c:v>74</c:v>
                </c:pt>
                <c:pt idx="12">
                  <c:v>75</c:v>
                </c:pt>
                <c:pt idx="13">
                  <c:v>78</c:v>
                </c:pt>
                <c:pt idx="14">
                  <c:v>74</c:v>
                </c:pt>
                <c:pt idx="15">
                  <c:v>83</c:v>
                </c:pt>
                <c:pt idx="16">
                  <c:v>82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1-448A-B544-FFE72C7F776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velká komplikace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Sheet1!$B$3:$R$3</c:f>
              <c:numCache>
                <c:formatCode>General</c:formatCode>
                <c:ptCount val="17"/>
                <c:pt idx="0">
                  <c:v>0</c:v>
                </c:pt>
                <c:pt idx="1">
                  <c:v>0</c:v>
                </c:pt>
                <c:pt idx="2">
                  <c:v>5</c:v>
                </c:pt>
                <c:pt idx="3">
                  <c:v>1</c:v>
                </c:pt>
                <c:pt idx="4">
                  <c:v>2</c:v>
                </c:pt>
                <c:pt idx="5">
                  <c:v>0</c:v>
                </c:pt>
                <c:pt idx="6">
                  <c:v>2</c:v>
                </c:pt>
                <c:pt idx="7">
                  <c:v>1</c:v>
                </c:pt>
                <c:pt idx="8">
                  <c:v>4</c:v>
                </c:pt>
                <c:pt idx="9">
                  <c:v>2</c:v>
                </c:pt>
                <c:pt idx="10">
                  <c:v>2</c:v>
                </c:pt>
                <c:pt idx="11">
                  <c:v>2</c:v>
                </c:pt>
                <c:pt idx="12">
                  <c:v>2</c:v>
                </c:pt>
                <c:pt idx="13">
                  <c:v>2</c:v>
                </c:pt>
                <c:pt idx="14">
                  <c:v>1</c:v>
                </c:pt>
                <c:pt idx="15">
                  <c:v>1</c:v>
                </c:pt>
                <c:pt idx="1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1-448A-B544-FFE72C7F776A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malá komplikace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Sheet1!$B$4:$R$4</c:f>
              <c:numCache>
                <c:formatCode>General</c:formatCode>
                <c:ptCount val="17"/>
                <c:pt idx="0">
                  <c:v>7</c:v>
                </c:pt>
                <c:pt idx="1">
                  <c:v>11</c:v>
                </c:pt>
                <c:pt idx="2">
                  <c:v>24</c:v>
                </c:pt>
                <c:pt idx="3">
                  <c:v>26</c:v>
                </c:pt>
                <c:pt idx="4">
                  <c:v>21</c:v>
                </c:pt>
                <c:pt idx="5">
                  <c:v>20</c:v>
                </c:pt>
                <c:pt idx="6">
                  <c:v>22</c:v>
                </c:pt>
                <c:pt idx="7">
                  <c:v>27</c:v>
                </c:pt>
                <c:pt idx="8">
                  <c:v>27</c:v>
                </c:pt>
                <c:pt idx="9">
                  <c:v>25</c:v>
                </c:pt>
                <c:pt idx="10">
                  <c:v>24</c:v>
                </c:pt>
                <c:pt idx="11">
                  <c:v>24</c:v>
                </c:pt>
                <c:pt idx="12">
                  <c:v>23</c:v>
                </c:pt>
                <c:pt idx="13">
                  <c:v>20</c:v>
                </c:pt>
                <c:pt idx="14">
                  <c:v>25</c:v>
                </c:pt>
                <c:pt idx="15">
                  <c:v>16</c:v>
                </c:pt>
                <c:pt idx="16">
                  <c:v>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D31-448A-B544-FFE72C7F7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479936"/>
        <c:axId val="211838080"/>
        <c:axId val="0"/>
      </c:bar3DChart>
      <c:catAx>
        <c:axId val="2114799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838080"/>
        <c:crosses val="autoZero"/>
        <c:auto val="1"/>
        <c:lblAlgn val="ctr"/>
        <c:lblOffset val="100"/>
        <c:noMultiLvlLbl val="0"/>
      </c:catAx>
      <c:valAx>
        <c:axId val="211838080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47993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967969935038631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pokles TK s nutností TRF 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Sheet1!$B$2:$R$2</c:f>
              <c:numCache>
                <c:formatCode>General</c:formatCode>
                <c:ptCount val="17"/>
                <c:pt idx="0">
                  <c:v>3</c:v>
                </c:pt>
                <c:pt idx="1">
                  <c:v>5</c:v>
                </c:pt>
                <c:pt idx="2">
                  <c:v>4</c:v>
                </c:pt>
                <c:pt idx="3">
                  <c:v>3</c:v>
                </c:pt>
                <c:pt idx="4">
                  <c:v>3</c:v>
                </c:pt>
                <c:pt idx="5">
                  <c:v>1</c:v>
                </c:pt>
                <c:pt idx="6">
                  <c:v>4</c:v>
                </c:pt>
                <c:pt idx="7">
                  <c:v>7</c:v>
                </c:pt>
                <c:pt idx="8">
                  <c:v>5</c:v>
                </c:pt>
                <c:pt idx="9">
                  <c:v>1</c:v>
                </c:pt>
                <c:pt idx="10">
                  <c:v>5</c:v>
                </c:pt>
                <c:pt idx="11">
                  <c:v>5</c:v>
                </c:pt>
                <c:pt idx="12">
                  <c:v>3</c:v>
                </c:pt>
                <c:pt idx="13">
                  <c:v>8</c:v>
                </c:pt>
                <c:pt idx="14">
                  <c:v>0</c:v>
                </c:pt>
                <c:pt idx="15">
                  <c:v>3</c:v>
                </c:pt>
                <c:pt idx="16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C7-4DD1-A810-722A6B6F2693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masivní hematurie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Sheet1!$B$3:$R$3</c:f>
              <c:numCache>
                <c:formatCode>General</c:formatCode>
                <c:ptCount val="17"/>
                <c:pt idx="0">
                  <c:v>7</c:v>
                </c:pt>
                <c:pt idx="1">
                  <c:v>6</c:v>
                </c:pt>
                <c:pt idx="2">
                  <c:v>2</c:v>
                </c:pt>
                <c:pt idx="3">
                  <c:v>6</c:v>
                </c:pt>
                <c:pt idx="4">
                  <c:v>7</c:v>
                </c:pt>
                <c:pt idx="5">
                  <c:v>2</c:v>
                </c:pt>
                <c:pt idx="6">
                  <c:v>5</c:v>
                </c:pt>
                <c:pt idx="7">
                  <c:v>3</c:v>
                </c:pt>
                <c:pt idx="8">
                  <c:v>2</c:v>
                </c:pt>
                <c:pt idx="9">
                  <c:v>0</c:v>
                </c:pt>
                <c:pt idx="10">
                  <c:v>3</c:v>
                </c:pt>
                <c:pt idx="11">
                  <c:v>2</c:v>
                </c:pt>
                <c:pt idx="12">
                  <c:v>8</c:v>
                </c:pt>
                <c:pt idx="13">
                  <c:v>4</c:v>
                </c:pt>
                <c:pt idx="14">
                  <c:v>3</c:v>
                </c:pt>
                <c:pt idx="15">
                  <c:v>1</c:v>
                </c:pt>
                <c:pt idx="16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C7-4DD1-A810-722A6B6F2693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velký hematom-algický sy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Sheet1!$B$1:$R$1</c:f>
              <c:numCache>
                <c:formatCode>General</c:formatCode>
                <c:ptCount val="17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Sheet1!$B$4:$R$4</c:f>
              <c:numCache>
                <c:formatCode>General</c:formatCode>
                <c:ptCount val="17"/>
                <c:pt idx="0">
                  <c:v>4</c:v>
                </c:pt>
                <c:pt idx="1">
                  <c:v>7</c:v>
                </c:pt>
                <c:pt idx="2">
                  <c:v>8</c:v>
                </c:pt>
                <c:pt idx="3">
                  <c:v>6</c:v>
                </c:pt>
                <c:pt idx="4">
                  <c:v>3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4</c:v>
                </c:pt>
                <c:pt idx="11">
                  <c:v>3</c:v>
                </c:pt>
                <c:pt idx="12">
                  <c:v>3</c:v>
                </c:pt>
                <c:pt idx="13">
                  <c:v>4</c:v>
                </c:pt>
                <c:pt idx="14">
                  <c:v>3</c:v>
                </c:pt>
                <c:pt idx="15">
                  <c:v>5</c:v>
                </c:pt>
                <c:pt idx="16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C7-4DD1-A810-722A6B6F269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920768"/>
        <c:axId val="211922304"/>
        <c:axId val="0"/>
      </c:bar3DChart>
      <c:catAx>
        <c:axId val="21192076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2230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922304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20768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28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malá hematurie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Sheet1!$C$2:$R$2</c:f>
              <c:numCache>
                <c:formatCode>General</c:formatCode>
                <c:ptCount val="16"/>
                <c:pt idx="0">
                  <c:v>11</c:v>
                </c:pt>
                <c:pt idx="1">
                  <c:v>5</c:v>
                </c:pt>
                <c:pt idx="2">
                  <c:v>6</c:v>
                </c:pt>
                <c:pt idx="3">
                  <c:v>8</c:v>
                </c:pt>
                <c:pt idx="4">
                  <c:v>4</c:v>
                </c:pt>
                <c:pt idx="5">
                  <c:v>6</c:v>
                </c:pt>
                <c:pt idx="6">
                  <c:v>8</c:v>
                </c:pt>
                <c:pt idx="7">
                  <c:v>11</c:v>
                </c:pt>
                <c:pt idx="8">
                  <c:v>6</c:v>
                </c:pt>
                <c:pt idx="9">
                  <c:v>4</c:v>
                </c:pt>
                <c:pt idx="11">
                  <c:v>0</c:v>
                </c:pt>
                <c:pt idx="12">
                  <c:v>2</c:v>
                </c:pt>
                <c:pt idx="13">
                  <c:v>8</c:v>
                </c:pt>
                <c:pt idx="14">
                  <c:v>6</c:v>
                </c:pt>
                <c:pt idx="15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BE8-4DE3-8149-ADDC981447AE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drobný hematom dle USG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Sheet1!$C$3:$R$3</c:f>
              <c:numCache>
                <c:formatCode>General</c:formatCode>
                <c:ptCount val="16"/>
                <c:pt idx="0">
                  <c:v>68</c:v>
                </c:pt>
                <c:pt idx="1">
                  <c:v>119</c:v>
                </c:pt>
                <c:pt idx="2">
                  <c:v>150</c:v>
                </c:pt>
                <c:pt idx="3">
                  <c:v>111</c:v>
                </c:pt>
                <c:pt idx="4">
                  <c:v>124</c:v>
                </c:pt>
                <c:pt idx="5">
                  <c:v>140</c:v>
                </c:pt>
                <c:pt idx="6">
                  <c:v>165</c:v>
                </c:pt>
                <c:pt idx="7">
                  <c:v>175</c:v>
                </c:pt>
                <c:pt idx="8">
                  <c:v>176</c:v>
                </c:pt>
                <c:pt idx="9">
                  <c:v>164</c:v>
                </c:pt>
                <c:pt idx="10">
                  <c:v>129</c:v>
                </c:pt>
                <c:pt idx="11">
                  <c:v>144</c:v>
                </c:pt>
                <c:pt idx="12">
                  <c:v>146</c:v>
                </c:pt>
                <c:pt idx="13">
                  <c:v>189</c:v>
                </c:pt>
                <c:pt idx="14">
                  <c:v>138</c:v>
                </c:pt>
                <c:pt idx="15">
                  <c:v>151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BE8-4DE3-8149-ADDC981447AE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febrilie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Sheet1!$C$1:$R$1</c:f>
              <c:numCache>
                <c:formatCode>General</c:formatCode>
                <c:ptCount val="16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2015</c:v>
                </c:pt>
                <c:pt idx="6">
                  <c:v>2016</c:v>
                </c:pt>
                <c:pt idx="7">
                  <c:v>2017</c:v>
                </c:pt>
                <c:pt idx="8">
                  <c:v>2018</c:v>
                </c:pt>
                <c:pt idx="9">
                  <c:v>2019</c:v>
                </c:pt>
                <c:pt idx="10">
                  <c:v>2020</c:v>
                </c:pt>
                <c:pt idx="11">
                  <c:v>2021</c:v>
                </c:pt>
                <c:pt idx="12">
                  <c:v>2022</c:v>
                </c:pt>
                <c:pt idx="13">
                  <c:v>2023</c:v>
                </c:pt>
                <c:pt idx="14">
                  <c:v>2024</c:v>
                </c:pt>
                <c:pt idx="15">
                  <c:v>2025</c:v>
                </c:pt>
              </c:numCache>
            </c:numRef>
          </c:cat>
          <c:val>
            <c:numRef>
              <c:f>Sheet1!$C$4:$R$4</c:f>
              <c:numCache>
                <c:formatCode>General</c:formatCode>
                <c:ptCount val="16"/>
                <c:pt idx="0">
                  <c:v>0</c:v>
                </c:pt>
                <c:pt idx="1">
                  <c:v>1</c:v>
                </c:pt>
                <c:pt idx="2">
                  <c:v>0</c:v>
                </c:pt>
                <c:pt idx="3">
                  <c:v>1</c:v>
                </c:pt>
                <c:pt idx="4">
                  <c:v>0</c:v>
                </c:pt>
                <c:pt idx="5">
                  <c:v>1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1</c:v>
                </c:pt>
                <c:pt idx="14">
                  <c:v>0</c:v>
                </c:pt>
                <c:pt idx="1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0BE8-4DE3-8149-ADDC981447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992960"/>
        <c:axId val="211994496"/>
        <c:axId val="0"/>
      </c:bar3DChart>
      <c:catAx>
        <c:axId val="2119929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944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994496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992960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28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57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4.5694200351493894E-2"/>
          <c:w val="0.92368125701459192"/>
          <c:h val="0.7697715289982426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Lipoidní nefrosa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Sheet1!$C$3:$T$3</c:f>
              <c:numCache>
                <c:formatCode>General</c:formatCode>
                <c:ptCount val="18"/>
                <c:pt idx="0">
                  <c:v>69</c:v>
                </c:pt>
                <c:pt idx="1">
                  <c:v>18</c:v>
                </c:pt>
                <c:pt idx="2">
                  <c:v>30</c:v>
                </c:pt>
                <c:pt idx="3">
                  <c:v>38</c:v>
                </c:pt>
                <c:pt idx="4">
                  <c:v>19</c:v>
                </c:pt>
                <c:pt idx="5">
                  <c:v>11</c:v>
                </c:pt>
                <c:pt idx="6">
                  <c:v>27</c:v>
                </c:pt>
                <c:pt idx="7">
                  <c:v>17</c:v>
                </c:pt>
                <c:pt idx="8">
                  <c:v>34</c:v>
                </c:pt>
                <c:pt idx="9">
                  <c:v>42</c:v>
                </c:pt>
                <c:pt idx="10">
                  <c:v>40</c:v>
                </c:pt>
                <c:pt idx="11">
                  <c:v>33</c:v>
                </c:pt>
                <c:pt idx="12">
                  <c:v>28</c:v>
                </c:pt>
                <c:pt idx="13">
                  <c:v>28</c:v>
                </c:pt>
                <c:pt idx="14">
                  <c:v>26</c:v>
                </c:pt>
                <c:pt idx="15">
                  <c:v>26</c:v>
                </c:pt>
                <c:pt idx="16">
                  <c:v>29</c:v>
                </c:pt>
                <c:pt idx="17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FA8-4F7A-B657-AD094361D811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Fokálně segmentální glomeruloskleróza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Sheet1!$C$4:$T$4</c:f>
              <c:numCache>
                <c:formatCode>General</c:formatCode>
                <c:ptCount val="18"/>
                <c:pt idx="0">
                  <c:v>41</c:v>
                </c:pt>
                <c:pt idx="1">
                  <c:v>31</c:v>
                </c:pt>
                <c:pt idx="2">
                  <c:v>51</c:v>
                </c:pt>
                <c:pt idx="3">
                  <c:v>51</c:v>
                </c:pt>
                <c:pt idx="4">
                  <c:v>59</c:v>
                </c:pt>
                <c:pt idx="5">
                  <c:v>42</c:v>
                </c:pt>
                <c:pt idx="6">
                  <c:v>62</c:v>
                </c:pt>
                <c:pt idx="7">
                  <c:v>50</c:v>
                </c:pt>
                <c:pt idx="8">
                  <c:v>55</c:v>
                </c:pt>
                <c:pt idx="9">
                  <c:v>46</c:v>
                </c:pt>
                <c:pt idx="10">
                  <c:v>49</c:v>
                </c:pt>
                <c:pt idx="11">
                  <c:v>66</c:v>
                </c:pt>
                <c:pt idx="12">
                  <c:v>44</c:v>
                </c:pt>
                <c:pt idx="13">
                  <c:v>59</c:v>
                </c:pt>
                <c:pt idx="14">
                  <c:v>73</c:v>
                </c:pt>
                <c:pt idx="15">
                  <c:v>68</c:v>
                </c:pt>
                <c:pt idx="16">
                  <c:v>55</c:v>
                </c:pt>
                <c:pt idx="17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FA8-4F7A-B657-AD094361D811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Membranosní GN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Sheet1!$C$5:$T$5</c:f>
              <c:numCache>
                <c:formatCode>General</c:formatCode>
                <c:ptCount val="18"/>
                <c:pt idx="0">
                  <c:v>42</c:v>
                </c:pt>
                <c:pt idx="1">
                  <c:v>49</c:v>
                </c:pt>
                <c:pt idx="2">
                  <c:v>46</c:v>
                </c:pt>
                <c:pt idx="3">
                  <c:v>58</c:v>
                </c:pt>
                <c:pt idx="4">
                  <c:v>68</c:v>
                </c:pt>
                <c:pt idx="5">
                  <c:v>51</c:v>
                </c:pt>
                <c:pt idx="6">
                  <c:v>53</c:v>
                </c:pt>
                <c:pt idx="7">
                  <c:v>37</c:v>
                </c:pt>
                <c:pt idx="8">
                  <c:v>57</c:v>
                </c:pt>
                <c:pt idx="9">
                  <c:v>59</c:v>
                </c:pt>
                <c:pt idx="10">
                  <c:v>60</c:v>
                </c:pt>
                <c:pt idx="11">
                  <c:v>50</c:v>
                </c:pt>
                <c:pt idx="12">
                  <c:v>37</c:v>
                </c:pt>
                <c:pt idx="13">
                  <c:v>41</c:v>
                </c:pt>
                <c:pt idx="14">
                  <c:v>54</c:v>
                </c:pt>
                <c:pt idx="15">
                  <c:v>56</c:v>
                </c:pt>
                <c:pt idx="16">
                  <c:v>72</c:v>
                </c:pt>
                <c:pt idx="17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FA8-4F7A-B657-AD094361D811}"/>
            </c:ext>
          </c:extLst>
        </c:ser>
        <c:ser>
          <c:idx val="3"/>
          <c:order val="3"/>
          <c:tx>
            <c:strRef>
              <c:f>Sheet1!$A$6</c:f>
              <c:strCache>
                <c:ptCount val="1"/>
                <c:pt idx="0">
                  <c:v>Membranoproliferativní GN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Sheet1!$C$6:$T$6</c:f>
              <c:numCache>
                <c:formatCode>General</c:formatCode>
                <c:ptCount val="18"/>
                <c:pt idx="0">
                  <c:v>13</c:v>
                </c:pt>
                <c:pt idx="1">
                  <c:v>17</c:v>
                </c:pt>
                <c:pt idx="2">
                  <c:v>13</c:v>
                </c:pt>
                <c:pt idx="3">
                  <c:v>22</c:v>
                </c:pt>
                <c:pt idx="4">
                  <c:v>25</c:v>
                </c:pt>
                <c:pt idx="5">
                  <c:v>21</c:v>
                </c:pt>
                <c:pt idx="6">
                  <c:v>15</c:v>
                </c:pt>
                <c:pt idx="7">
                  <c:v>20</c:v>
                </c:pt>
                <c:pt idx="8">
                  <c:v>18</c:v>
                </c:pt>
                <c:pt idx="9">
                  <c:v>11</c:v>
                </c:pt>
                <c:pt idx="10">
                  <c:v>18</c:v>
                </c:pt>
                <c:pt idx="11">
                  <c:v>19</c:v>
                </c:pt>
                <c:pt idx="12">
                  <c:v>7</c:v>
                </c:pt>
                <c:pt idx="13">
                  <c:v>3</c:v>
                </c:pt>
                <c:pt idx="14">
                  <c:v>6</c:v>
                </c:pt>
                <c:pt idx="15">
                  <c:v>9</c:v>
                </c:pt>
                <c:pt idx="16">
                  <c:v>8</c:v>
                </c:pt>
                <c:pt idx="17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7FA8-4F7A-B657-AD094361D811}"/>
            </c:ext>
          </c:extLst>
        </c:ser>
        <c:ser>
          <c:idx val="4"/>
          <c:order val="4"/>
          <c:tx>
            <c:strRef>
              <c:f>Sheet1!$A$7</c:f>
              <c:strCache>
                <c:ptCount val="1"/>
                <c:pt idx="0">
                  <c:v>IgA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Sheet1!$C$7:$T$7</c:f>
              <c:numCache>
                <c:formatCode>General</c:formatCode>
                <c:ptCount val="18"/>
                <c:pt idx="0">
                  <c:v>170</c:v>
                </c:pt>
                <c:pt idx="1">
                  <c:v>109</c:v>
                </c:pt>
                <c:pt idx="2">
                  <c:v>111</c:v>
                </c:pt>
                <c:pt idx="3">
                  <c:v>128</c:v>
                </c:pt>
                <c:pt idx="4">
                  <c:v>128</c:v>
                </c:pt>
                <c:pt idx="5">
                  <c:v>121</c:v>
                </c:pt>
                <c:pt idx="6">
                  <c:v>148</c:v>
                </c:pt>
                <c:pt idx="7">
                  <c:v>146</c:v>
                </c:pt>
                <c:pt idx="8">
                  <c:v>133</c:v>
                </c:pt>
                <c:pt idx="9">
                  <c:v>136</c:v>
                </c:pt>
                <c:pt idx="10">
                  <c:v>119</c:v>
                </c:pt>
                <c:pt idx="11">
                  <c:v>148</c:v>
                </c:pt>
                <c:pt idx="12">
                  <c:v>104</c:v>
                </c:pt>
                <c:pt idx="13">
                  <c:v>156</c:v>
                </c:pt>
                <c:pt idx="14">
                  <c:v>162</c:v>
                </c:pt>
                <c:pt idx="15">
                  <c:v>166</c:v>
                </c:pt>
                <c:pt idx="16">
                  <c:v>169</c:v>
                </c:pt>
                <c:pt idx="17">
                  <c:v>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7FA8-4F7A-B657-AD094361D8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550208"/>
        <c:axId val="211551744"/>
        <c:axId val="0"/>
      </c:bar3DChart>
      <c:catAx>
        <c:axId val="2115502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5174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55174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50208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4.6015712682379348E-2"/>
          <c:y val="0.91212653778558872"/>
          <c:w val="0.90796857463524128"/>
          <c:h val="8.2601054481546574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  <a:scene3d>
          <a:camera prst="orthographicFront"/>
          <a:lightRig rig="threePt" dir="t"/>
        </a:scene3d>
        <a:sp3d>
          <a:bevelT w="6350"/>
          <a:contourClr>
            <a:srgbClr val="000000"/>
          </a:contourClr>
        </a:sp3d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23E-2"/>
          <c:y val="4.0421792618629167E-2"/>
          <c:w val="0.93714927048260488"/>
          <c:h val="0.86467486818980877"/>
        </c:manualLayout>
      </c:layout>
      <c:bar3DChart>
        <c:barDir val="col"/>
        <c:grouping val="clustered"/>
        <c:varyColors val="0"/>
        <c:ser>
          <c:idx val="1"/>
          <c:order val="0"/>
          <c:tx>
            <c:strRef>
              <c:f>Sheet1!$A$3</c:f>
              <c:strCache>
                <c:ptCount val="1"/>
                <c:pt idx="0">
                  <c:v>Lipoidní nefrosa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Sheet1!$B$3:$T$3</c:f>
              <c:numCache>
                <c:formatCode>General</c:formatCode>
                <c:ptCount val="19"/>
                <c:pt idx="0">
                  <c:v>54</c:v>
                </c:pt>
                <c:pt idx="1">
                  <c:v>69</c:v>
                </c:pt>
                <c:pt idx="2">
                  <c:v>18</c:v>
                </c:pt>
                <c:pt idx="3">
                  <c:v>30</c:v>
                </c:pt>
                <c:pt idx="4">
                  <c:v>38</c:v>
                </c:pt>
                <c:pt idx="5">
                  <c:v>19</c:v>
                </c:pt>
                <c:pt idx="6">
                  <c:v>11</c:v>
                </c:pt>
                <c:pt idx="7">
                  <c:v>27</c:v>
                </c:pt>
                <c:pt idx="8">
                  <c:v>17</c:v>
                </c:pt>
                <c:pt idx="9">
                  <c:v>34</c:v>
                </c:pt>
                <c:pt idx="10">
                  <c:v>42</c:v>
                </c:pt>
                <c:pt idx="11">
                  <c:v>40</c:v>
                </c:pt>
                <c:pt idx="12">
                  <c:v>33</c:v>
                </c:pt>
                <c:pt idx="13">
                  <c:v>28</c:v>
                </c:pt>
                <c:pt idx="14">
                  <c:v>28</c:v>
                </c:pt>
                <c:pt idx="15">
                  <c:v>26</c:v>
                </c:pt>
                <c:pt idx="16">
                  <c:v>26</c:v>
                </c:pt>
                <c:pt idx="17">
                  <c:v>29</c:v>
                </c:pt>
                <c:pt idx="18">
                  <c:v>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C90-4BEB-9770-D9386D121D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598336"/>
        <c:axId val="211600128"/>
        <c:axId val="0"/>
      </c:bar3DChart>
      <c:catAx>
        <c:axId val="2115983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txPr>
          <a:bodyPr rot="0" vert="horz"/>
          <a:lstStyle/>
          <a:p>
            <a:pPr>
              <a:defRPr sz="1200" b="0" i="0" baseline="0"/>
            </a:pPr>
            <a:endParaRPr lang="cs-CZ"/>
          </a:p>
        </c:txPr>
        <c:crossAx val="2116001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1160012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598336"/>
        <c:crosses val="autoZero"/>
        <c:crossBetween val="between"/>
      </c:valAx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2"/>
          <c:order val="0"/>
          <c:tx>
            <c:strRef>
              <c:f>Sheet1!$A$4</c:f>
              <c:strCache>
                <c:ptCount val="1"/>
                <c:pt idx="0">
                  <c:v>Fokálně segmentální glomeruloskleróza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Sheet1!$C$4:$T$4</c:f>
              <c:numCache>
                <c:formatCode>General</c:formatCode>
                <c:ptCount val="18"/>
                <c:pt idx="0">
                  <c:v>41</c:v>
                </c:pt>
                <c:pt idx="1">
                  <c:v>31</c:v>
                </c:pt>
                <c:pt idx="2">
                  <c:v>51</c:v>
                </c:pt>
                <c:pt idx="3">
                  <c:v>51</c:v>
                </c:pt>
                <c:pt idx="4">
                  <c:v>59</c:v>
                </c:pt>
                <c:pt idx="5">
                  <c:v>42</c:v>
                </c:pt>
                <c:pt idx="6">
                  <c:v>62</c:v>
                </c:pt>
                <c:pt idx="7">
                  <c:v>50</c:v>
                </c:pt>
                <c:pt idx="8">
                  <c:v>55</c:v>
                </c:pt>
                <c:pt idx="9">
                  <c:v>46</c:v>
                </c:pt>
                <c:pt idx="10">
                  <c:v>49</c:v>
                </c:pt>
                <c:pt idx="11">
                  <c:v>66</c:v>
                </c:pt>
                <c:pt idx="12">
                  <c:v>44</c:v>
                </c:pt>
                <c:pt idx="13">
                  <c:v>59</c:v>
                </c:pt>
                <c:pt idx="14">
                  <c:v>73</c:v>
                </c:pt>
                <c:pt idx="15">
                  <c:v>68</c:v>
                </c:pt>
                <c:pt idx="16">
                  <c:v>55</c:v>
                </c:pt>
                <c:pt idx="17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0B5-4E0B-97D3-8F29D5AF2AC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629952"/>
        <c:axId val="211631488"/>
        <c:axId val="0"/>
      </c:bar3DChart>
      <c:catAx>
        <c:axId val="211629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3148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63148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2995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3"/>
          <c:order val="0"/>
          <c:tx>
            <c:strRef>
              <c:f>Sheet1!$A$5</c:f>
              <c:strCache>
                <c:ptCount val="1"/>
                <c:pt idx="0">
                  <c:v>Membranosní GN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 w="6350"/>
              </a:sp3d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Sheet1!$C$5:$T$5</c:f>
              <c:numCache>
                <c:formatCode>General</c:formatCode>
                <c:ptCount val="18"/>
                <c:pt idx="0">
                  <c:v>42</c:v>
                </c:pt>
                <c:pt idx="1">
                  <c:v>49</c:v>
                </c:pt>
                <c:pt idx="2">
                  <c:v>46</c:v>
                </c:pt>
                <c:pt idx="3">
                  <c:v>58</c:v>
                </c:pt>
                <c:pt idx="4">
                  <c:v>68</c:v>
                </c:pt>
                <c:pt idx="5">
                  <c:v>51</c:v>
                </c:pt>
                <c:pt idx="6">
                  <c:v>53</c:v>
                </c:pt>
                <c:pt idx="7">
                  <c:v>37</c:v>
                </c:pt>
                <c:pt idx="8">
                  <c:v>57</c:v>
                </c:pt>
                <c:pt idx="9">
                  <c:v>59</c:v>
                </c:pt>
                <c:pt idx="10">
                  <c:v>60</c:v>
                </c:pt>
                <c:pt idx="11">
                  <c:v>50</c:v>
                </c:pt>
                <c:pt idx="12">
                  <c:v>37</c:v>
                </c:pt>
                <c:pt idx="13">
                  <c:v>41</c:v>
                </c:pt>
                <c:pt idx="14">
                  <c:v>54</c:v>
                </c:pt>
                <c:pt idx="15">
                  <c:v>56</c:v>
                </c:pt>
                <c:pt idx="16">
                  <c:v>72</c:v>
                </c:pt>
                <c:pt idx="17">
                  <c:v>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9CA-4111-A397-47E23970202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669760"/>
        <c:axId val="211671296"/>
        <c:axId val="0"/>
      </c:bar3DChart>
      <c:catAx>
        <c:axId val="2116697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7129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671296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669760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0421792618629167E-2"/>
          <c:w val="0.93714927048260421"/>
          <c:h val="0.86467486818980754"/>
        </c:manualLayout>
      </c:layout>
      <c:bar3DChart>
        <c:barDir val="col"/>
        <c:grouping val="clustered"/>
        <c:varyColors val="0"/>
        <c:ser>
          <c:idx val="4"/>
          <c:order val="0"/>
          <c:tx>
            <c:strRef>
              <c:f>Sheet1!$A$6</c:f>
              <c:strCache>
                <c:ptCount val="1"/>
                <c:pt idx="0">
                  <c:v>Membranoproliferativní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Sheet1!$D$6:$T$6</c:f>
              <c:numCache>
                <c:formatCode>General</c:formatCode>
                <c:ptCount val="17"/>
                <c:pt idx="0">
                  <c:v>17</c:v>
                </c:pt>
                <c:pt idx="1">
                  <c:v>13</c:v>
                </c:pt>
                <c:pt idx="2">
                  <c:v>22</c:v>
                </c:pt>
                <c:pt idx="3">
                  <c:v>25</c:v>
                </c:pt>
                <c:pt idx="4">
                  <c:v>21</c:v>
                </c:pt>
                <c:pt idx="5">
                  <c:v>15</c:v>
                </c:pt>
                <c:pt idx="6">
                  <c:v>20</c:v>
                </c:pt>
                <c:pt idx="7">
                  <c:v>18</c:v>
                </c:pt>
                <c:pt idx="8">
                  <c:v>11</c:v>
                </c:pt>
                <c:pt idx="9">
                  <c:v>18</c:v>
                </c:pt>
                <c:pt idx="10">
                  <c:v>19</c:v>
                </c:pt>
                <c:pt idx="11">
                  <c:v>7</c:v>
                </c:pt>
                <c:pt idx="12">
                  <c:v>3</c:v>
                </c:pt>
                <c:pt idx="13">
                  <c:v>6</c:v>
                </c:pt>
                <c:pt idx="14">
                  <c:v>9</c:v>
                </c:pt>
                <c:pt idx="15">
                  <c:v>8</c:v>
                </c:pt>
                <c:pt idx="16">
                  <c:v>19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716-4F3B-9AB4-032666D7D88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1713408"/>
        <c:axId val="211715200"/>
        <c:axId val="0"/>
      </c:bar3DChart>
      <c:catAx>
        <c:axId val="211713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71520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171520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1713408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6.5095398428731813E-2"/>
          <c:y val="4.0421792618629167E-2"/>
          <c:w val="0.92368125701459136"/>
          <c:h val="0.86467486818980754"/>
        </c:manualLayout>
      </c:layout>
      <c:bar3DChart>
        <c:barDir val="col"/>
        <c:grouping val="clustered"/>
        <c:varyColors val="0"/>
        <c:ser>
          <c:idx val="5"/>
          <c:order val="0"/>
          <c:tx>
            <c:strRef>
              <c:f>Sheet1!$A$7</c:f>
              <c:strCache>
                <c:ptCount val="1"/>
                <c:pt idx="0">
                  <c:v>IgA GN</c:v>
                </c:pt>
              </c:strCache>
            </c:strRef>
          </c:tx>
          <c:spPr>
            <a:solidFill>
              <a:schemeClr val="tx2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1500" b="1" i="0" u="none" strike="noStrike" baseline="0">
                    <a:solidFill>
                      <a:schemeClr val="tx1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</c:numCache>
            </c:numRef>
          </c:cat>
          <c:val>
            <c:numRef>
              <c:f>Sheet1!$C$7:$T$7</c:f>
              <c:numCache>
                <c:formatCode>General</c:formatCode>
                <c:ptCount val="18"/>
                <c:pt idx="0">
                  <c:v>170</c:v>
                </c:pt>
                <c:pt idx="1">
                  <c:v>109</c:v>
                </c:pt>
                <c:pt idx="2">
                  <c:v>111</c:v>
                </c:pt>
                <c:pt idx="3">
                  <c:v>128</c:v>
                </c:pt>
                <c:pt idx="4">
                  <c:v>128</c:v>
                </c:pt>
                <c:pt idx="5">
                  <c:v>121</c:v>
                </c:pt>
                <c:pt idx="6">
                  <c:v>148</c:v>
                </c:pt>
                <c:pt idx="7">
                  <c:v>146</c:v>
                </c:pt>
                <c:pt idx="8">
                  <c:v>133</c:v>
                </c:pt>
                <c:pt idx="9">
                  <c:v>136</c:v>
                </c:pt>
                <c:pt idx="10">
                  <c:v>119</c:v>
                </c:pt>
                <c:pt idx="11">
                  <c:v>148</c:v>
                </c:pt>
                <c:pt idx="12">
                  <c:v>104</c:v>
                </c:pt>
                <c:pt idx="13">
                  <c:v>156</c:v>
                </c:pt>
                <c:pt idx="14">
                  <c:v>162</c:v>
                </c:pt>
                <c:pt idx="15">
                  <c:v>166</c:v>
                </c:pt>
                <c:pt idx="16">
                  <c:v>169</c:v>
                </c:pt>
                <c:pt idx="17">
                  <c:v>201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51C-481B-8B7A-E5E0E130567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191488"/>
        <c:axId val="212193280"/>
        <c:axId val="0"/>
      </c:bar3DChart>
      <c:catAx>
        <c:axId val="2121914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19328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19328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191488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List1!$B$1</c:f>
              <c:strCache>
                <c:ptCount val="1"/>
                <c:pt idx="0">
                  <c:v>MCNS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List1!$B$2:$B$4</c:f>
              <c:numCache>
                <c:formatCode>General</c:formatCode>
                <c:ptCount val="3"/>
                <c:pt idx="0">
                  <c:v>14.6</c:v>
                </c:pt>
                <c:pt idx="1">
                  <c:v>9.1</c:v>
                </c:pt>
                <c:pt idx="2">
                  <c:v>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499-46D0-8C52-DF56E91B83C5}"/>
            </c:ext>
          </c:extLst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FSGS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List1!$C$2:$C$4</c:f>
              <c:numCache>
                <c:formatCode>General</c:formatCode>
                <c:ptCount val="3"/>
                <c:pt idx="0">
                  <c:v>12.1</c:v>
                </c:pt>
                <c:pt idx="1">
                  <c:v>15.5</c:v>
                </c:pt>
                <c:pt idx="2">
                  <c:v>14.2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499-46D0-8C52-DF56E91B83C5}"/>
            </c:ext>
          </c:extLst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MGN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List1!$D$2:$D$4</c:f>
              <c:numCache>
                <c:formatCode>General</c:formatCode>
                <c:ptCount val="3"/>
                <c:pt idx="0">
                  <c:v>11.6</c:v>
                </c:pt>
                <c:pt idx="1">
                  <c:v>12.9</c:v>
                </c:pt>
                <c:pt idx="2">
                  <c:v>18.3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499-46D0-8C52-DF56E91B83C5}"/>
            </c:ext>
          </c:extLst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IgA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baseline="0">
                    <a:solidFill>
                      <a:schemeClr val="bg1">
                        <a:lumMod val="95000"/>
                      </a:schemeClr>
                    </a:solidFill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List1!$A$2:$A$4</c:f>
              <c:numCache>
                <c:formatCode>General</c:formatCode>
                <c:ptCount val="3"/>
                <c:pt idx="0">
                  <c:v>1997</c:v>
                </c:pt>
                <c:pt idx="1">
                  <c:v>2007</c:v>
                </c:pt>
                <c:pt idx="2">
                  <c:v>2017</c:v>
                </c:pt>
              </c:numCache>
            </c:numRef>
          </c:cat>
          <c:val>
            <c:numRef>
              <c:f>List1!$E$2:$E$4</c:f>
              <c:numCache>
                <c:formatCode>General</c:formatCode>
                <c:ptCount val="3"/>
                <c:pt idx="0">
                  <c:v>27.8</c:v>
                </c:pt>
                <c:pt idx="1">
                  <c:v>38.799999999999997</c:v>
                </c:pt>
                <c:pt idx="2">
                  <c:v>42.1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499-46D0-8C52-DF56E91B83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12504576"/>
        <c:axId val="212506112"/>
      </c:barChart>
      <c:catAx>
        <c:axId val="212504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212506112"/>
        <c:crosses val="autoZero"/>
        <c:auto val="1"/>
        <c:lblAlgn val="ctr"/>
        <c:lblOffset val="100"/>
        <c:noMultiLvlLbl val="0"/>
      </c:catAx>
      <c:valAx>
        <c:axId val="212506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212504576"/>
        <c:crosses val="autoZero"/>
        <c:crossBetween val="between"/>
      </c:val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cs-CZ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084358523725843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Sheet1!$B$2:$T$2</c:f>
              <c:numCache>
                <c:formatCode>General</c:formatCode>
                <c:ptCount val="19"/>
                <c:pt idx="0">
                  <c:v>36</c:v>
                </c:pt>
                <c:pt idx="1">
                  <c:v>45</c:v>
                </c:pt>
                <c:pt idx="2">
                  <c:v>36</c:v>
                </c:pt>
                <c:pt idx="3">
                  <c:v>37</c:v>
                </c:pt>
                <c:pt idx="4">
                  <c:v>43</c:v>
                </c:pt>
                <c:pt idx="5">
                  <c:v>41</c:v>
                </c:pt>
                <c:pt idx="6">
                  <c:v>44</c:v>
                </c:pt>
                <c:pt idx="7">
                  <c:v>61</c:v>
                </c:pt>
                <c:pt idx="8">
                  <c:v>49</c:v>
                </c:pt>
                <c:pt idx="9">
                  <c:v>47</c:v>
                </c:pt>
                <c:pt idx="10">
                  <c:v>44</c:v>
                </c:pt>
                <c:pt idx="11">
                  <c:v>49</c:v>
                </c:pt>
                <c:pt idx="12">
                  <c:v>38</c:v>
                </c:pt>
                <c:pt idx="13">
                  <c:v>48</c:v>
                </c:pt>
                <c:pt idx="14">
                  <c:v>56</c:v>
                </c:pt>
                <c:pt idx="15">
                  <c:v>51</c:v>
                </c:pt>
                <c:pt idx="16">
                  <c:v>50</c:v>
                </c:pt>
                <c:pt idx="17">
                  <c:v>60</c:v>
                </c:pt>
                <c:pt idx="18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6A9-4986-BEBF-227A4492834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H-S purpura</c:v>
                </c:pt>
              </c:strCache>
            </c:strRef>
          </c:tx>
          <c:spPr>
            <a:solidFill>
              <a:schemeClr val="accent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Sheet1!$B$3:$T$3</c:f>
              <c:numCache>
                <c:formatCode>General</c:formatCode>
                <c:ptCount val="19"/>
                <c:pt idx="0">
                  <c:v>6</c:v>
                </c:pt>
                <c:pt idx="1">
                  <c:v>10</c:v>
                </c:pt>
                <c:pt idx="2">
                  <c:v>11</c:v>
                </c:pt>
                <c:pt idx="3">
                  <c:v>8</c:v>
                </c:pt>
                <c:pt idx="4">
                  <c:v>8</c:v>
                </c:pt>
                <c:pt idx="5">
                  <c:v>8</c:v>
                </c:pt>
                <c:pt idx="6">
                  <c:v>6</c:v>
                </c:pt>
                <c:pt idx="7">
                  <c:v>9</c:v>
                </c:pt>
                <c:pt idx="8">
                  <c:v>6</c:v>
                </c:pt>
                <c:pt idx="9">
                  <c:v>13</c:v>
                </c:pt>
                <c:pt idx="10">
                  <c:v>21</c:v>
                </c:pt>
                <c:pt idx="11">
                  <c:v>20</c:v>
                </c:pt>
                <c:pt idx="12">
                  <c:v>16</c:v>
                </c:pt>
                <c:pt idx="13">
                  <c:v>12</c:v>
                </c:pt>
                <c:pt idx="14">
                  <c:v>7</c:v>
                </c:pt>
                <c:pt idx="15">
                  <c:v>7</c:v>
                </c:pt>
                <c:pt idx="16">
                  <c:v>7</c:v>
                </c:pt>
                <c:pt idx="17">
                  <c:v>16</c:v>
                </c:pt>
                <c:pt idx="18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6A9-4986-BEBF-227A4492834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Pauciimunní GN (ANCA)</c:v>
                </c:pt>
              </c:strCache>
            </c:strRef>
          </c:tx>
          <c:spPr>
            <a:solidFill>
              <a:schemeClr val="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Sheet1!$B$4:$T$4</c:f>
              <c:numCache>
                <c:formatCode>General</c:formatCode>
                <c:ptCount val="19"/>
                <c:pt idx="0">
                  <c:v>21</c:v>
                </c:pt>
                <c:pt idx="1">
                  <c:v>34</c:v>
                </c:pt>
                <c:pt idx="2">
                  <c:v>35</c:v>
                </c:pt>
                <c:pt idx="3">
                  <c:v>54</c:v>
                </c:pt>
                <c:pt idx="4">
                  <c:v>47</c:v>
                </c:pt>
                <c:pt idx="5">
                  <c:v>52</c:v>
                </c:pt>
                <c:pt idx="6">
                  <c:v>56</c:v>
                </c:pt>
                <c:pt idx="7">
                  <c:v>66</c:v>
                </c:pt>
                <c:pt idx="8">
                  <c:v>61</c:v>
                </c:pt>
                <c:pt idx="9">
                  <c:v>57</c:v>
                </c:pt>
                <c:pt idx="10">
                  <c:v>68</c:v>
                </c:pt>
                <c:pt idx="11">
                  <c:v>77</c:v>
                </c:pt>
                <c:pt idx="12">
                  <c:v>78</c:v>
                </c:pt>
                <c:pt idx="13">
                  <c:v>68</c:v>
                </c:pt>
                <c:pt idx="14">
                  <c:v>72</c:v>
                </c:pt>
                <c:pt idx="15">
                  <c:v>68</c:v>
                </c:pt>
                <c:pt idx="16">
                  <c:v>66</c:v>
                </c:pt>
                <c:pt idx="17">
                  <c:v>97</c:v>
                </c:pt>
                <c:pt idx="18">
                  <c:v>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6A9-4986-BEBF-227A4492834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folHlink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Sheet1!$B$5:$T$5</c:f>
              <c:numCache>
                <c:formatCode>General</c:formatCode>
                <c:ptCount val="19"/>
                <c:pt idx="0">
                  <c:v>23</c:v>
                </c:pt>
                <c:pt idx="1">
                  <c:v>21</c:v>
                </c:pt>
                <c:pt idx="2">
                  <c:v>16</c:v>
                </c:pt>
                <c:pt idx="3">
                  <c:v>33</c:v>
                </c:pt>
                <c:pt idx="4">
                  <c:v>22</c:v>
                </c:pt>
                <c:pt idx="5">
                  <c:v>21</c:v>
                </c:pt>
                <c:pt idx="6">
                  <c:v>38</c:v>
                </c:pt>
                <c:pt idx="7">
                  <c:v>40</c:v>
                </c:pt>
                <c:pt idx="8">
                  <c:v>41</c:v>
                </c:pt>
                <c:pt idx="9">
                  <c:v>39</c:v>
                </c:pt>
                <c:pt idx="10">
                  <c:v>26</c:v>
                </c:pt>
                <c:pt idx="11">
                  <c:v>36</c:v>
                </c:pt>
                <c:pt idx="12">
                  <c:v>34</c:v>
                </c:pt>
                <c:pt idx="13">
                  <c:v>18</c:v>
                </c:pt>
                <c:pt idx="14">
                  <c:v>25</c:v>
                </c:pt>
                <c:pt idx="15">
                  <c:v>38</c:v>
                </c:pt>
                <c:pt idx="16">
                  <c:v>49</c:v>
                </c:pt>
                <c:pt idx="17">
                  <c:v>54</c:v>
                </c:pt>
                <c:pt idx="18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6A9-4986-BEBF-227A44928340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Diabetická GN</c:v>
                </c:pt>
              </c:strCache>
            </c:strRef>
          </c:tx>
          <c:spPr>
            <a:solidFill>
              <a:schemeClr val="bg2"/>
            </a:solidFill>
            <a:ln w="12684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Sheet1!$B$6:$T$6</c:f>
              <c:numCache>
                <c:formatCode>General</c:formatCode>
                <c:ptCount val="19"/>
                <c:pt idx="0">
                  <c:v>4</c:v>
                </c:pt>
                <c:pt idx="1">
                  <c:v>30</c:v>
                </c:pt>
                <c:pt idx="2">
                  <c:v>21</c:v>
                </c:pt>
                <c:pt idx="3">
                  <c:v>34</c:v>
                </c:pt>
                <c:pt idx="4">
                  <c:v>40</c:v>
                </c:pt>
                <c:pt idx="5">
                  <c:v>39</c:v>
                </c:pt>
                <c:pt idx="6">
                  <c:v>39</c:v>
                </c:pt>
                <c:pt idx="7">
                  <c:v>47</c:v>
                </c:pt>
                <c:pt idx="8">
                  <c:v>34</c:v>
                </c:pt>
                <c:pt idx="9">
                  <c:v>38</c:v>
                </c:pt>
                <c:pt idx="10">
                  <c:v>42</c:v>
                </c:pt>
                <c:pt idx="11">
                  <c:v>34</c:v>
                </c:pt>
                <c:pt idx="12">
                  <c:v>28</c:v>
                </c:pt>
                <c:pt idx="13">
                  <c:v>24</c:v>
                </c:pt>
                <c:pt idx="14">
                  <c:v>35</c:v>
                </c:pt>
                <c:pt idx="15">
                  <c:v>33</c:v>
                </c:pt>
                <c:pt idx="16">
                  <c:v>30</c:v>
                </c:pt>
                <c:pt idx="17">
                  <c:v>40</c:v>
                </c:pt>
                <c:pt idx="18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66A9-4986-BEBF-227A44928340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Glomerulopatie při dysproteinémiích</c:v>
                </c:pt>
              </c:strCache>
            </c:strRef>
          </c:tx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Sheet1!$B$7:$T$7</c:f>
              <c:numCache>
                <c:formatCode>General</c:formatCode>
                <c:ptCount val="19"/>
                <c:pt idx="0">
                  <c:v>10</c:v>
                </c:pt>
                <c:pt idx="1">
                  <c:v>6</c:v>
                </c:pt>
                <c:pt idx="2">
                  <c:v>13</c:v>
                </c:pt>
                <c:pt idx="3">
                  <c:v>32</c:v>
                </c:pt>
                <c:pt idx="4">
                  <c:v>33</c:v>
                </c:pt>
                <c:pt idx="5">
                  <c:v>39</c:v>
                </c:pt>
                <c:pt idx="6">
                  <c:v>36</c:v>
                </c:pt>
                <c:pt idx="7">
                  <c:v>47</c:v>
                </c:pt>
                <c:pt idx="8">
                  <c:v>18</c:v>
                </c:pt>
                <c:pt idx="9">
                  <c:v>37</c:v>
                </c:pt>
                <c:pt idx="10">
                  <c:v>40</c:v>
                </c:pt>
                <c:pt idx="11">
                  <c:v>42</c:v>
                </c:pt>
                <c:pt idx="12">
                  <c:v>34</c:v>
                </c:pt>
                <c:pt idx="13">
                  <c:v>27</c:v>
                </c:pt>
                <c:pt idx="14">
                  <c:v>25</c:v>
                </c:pt>
                <c:pt idx="15">
                  <c:v>35</c:v>
                </c:pt>
                <c:pt idx="16">
                  <c:v>32</c:v>
                </c:pt>
                <c:pt idx="17">
                  <c:v>36</c:v>
                </c:pt>
                <c:pt idx="18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02A2-4C90-B09A-E257324FEC0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558592"/>
        <c:axId val="212560128"/>
        <c:axId val="0"/>
      </c:bar3DChart>
      <c:catAx>
        <c:axId val="21255859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56012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56012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558592"/>
        <c:crosses val="autoZero"/>
        <c:crossBetween val="between"/>
      </c:valAx>
      <c:spPr>
        <a:noFill/>
        <a:ln w="25368">
          <a:noFill/>
        </a:ln>
      </c:spPr>
    </c:plotArea>
    <c:legend>
      <c:legendPos val="b"/>
      <c:layout>
        <c:manualLayout>
          <c:xMode val="edge"/>
          <c:yMode val="edge"/>
          <c:x val="3.0303030303030311E-2"/>
          <c:y val="0.95079086115992972"/>
          <c:w val="0.89999991734866802"/>
          <c:h val="3.9136493728066726E-2"/>
        </c:manualLayout>
      </c:layout>
      <c:overlay val="0"/>
      <c:spPr>
        <a:noFill/>
        <a:ln w="3171">
          <a:solidFill>
            <a:schemeClr val="tx1"/>
          </a:solidFill>
          <a:prstDash val="solid"/>
        </a:ln>
      </c:spPr>
      <c:txPr>
        <a:bodyPr/>
        <a:lstStyle/>
        <a:p>
          <a:pPr>
            <a:defRPr sz="964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Lupusová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 w="6350"/>
              <a:contourClr>
                <a:srgbClr val="000000"/>
              </a:contourClr>
            </a:sp3d>
          </c:spPr>
          <c:invertIfNegative val="0"/>
          <c:dLbls>
            <c:spPr>
              <a:noFill/>
              <a:ln w="25368">
                <a:noFill/>
              </a:ln>
            </c:spPr>
            <c:txPr>
              <a:bodyPr/>
              <a:lstStyle/>
              <a:p>
                <a:pPr>
                  <a:defRPr sz="2197" b="1" i="0" u="none" strike="noStrike" baseline="0">
                    <a:solidFill>
                      <a:srgbClr val="FF6600"/>
                    </a:solidFill>
                    <a:latin typeface="Arial"/>
                    <a:ea typeface="Arial"/>
                    <a:cs typeface="Arial"/>
                  </a:defRPr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Sheet1!$H$1:$T$1</c:f>
              <c:numCache>
                <c:formatCode>General</c:formatCode>
                <c:ptCount val="13"/>
                <c:pt idx="0">
                  <c:v>2013</c:v>
                </c:pt>
                <c:pt idx="1">
                  <c:v>2014</c:v>
                </c:pt>
                <c:pt idx="2">
                  <c:v>2015</c:v>
                </c:pt>
                <c:pt idx="3">
                  <c:v>2016</c:v>
                </c:pt>
                <c:pt idx="4">
                  <c:v>2017</c:v>
                </c:pt>
                <c:pt idx="5">
                  <c:v>2018</c:v>
                </c:pt>
                <c:pt idx="6">
                  <c:v>2019</c:v>
                </c:pt>
                <c:pt idx="7">
                  <c:v>2020</c:v>
                </c:pt>
                <c:pt idx="8">
                  <c:v>2021</c:v>
                </c:pt>
                <c:pt idx="9">
                  <c:v>2022</c:v>
                </c:pt>
                <c:pt idx="10">
                  <c:v>2023</c:v>
                </c:pt>
                <c:pt idx="11">
                  <c:v>2024</c:v>
                </c:pt>
                <c:pt idx="12">
                  <c:v>2025</c:v>
                </c:pt>
              </c:numCache>
            </c:numRef>
          </c:cat>
          <c:val>
            <c:numRef>
              <c:f>Sheet1!$H$2:$T$2</c:f>
              <c:numCache>
                <c:formatCode>General</c:formatCode>
                <c:ptCount val="13"/>
                <c:pt idx="0">
                  <c:v>44</c:v>
                </c:pt>
                <c:pt idx="1">
                  <c:v>61</c:v>
                </c:pt>
                <c:pt idx="2">
                  <c:v>49</c:v>
                </c:pt>
                <c:pt idx="3">
                  <c:v>47</c:v>
                </c:pt>
                <c:pt idx="4">
                  <c:v>44</c:v>
                </c:pt>
                <c:pt idx="5">
                  <c:v>49</c:v>
                </c:pt>
                <c:pt idx="6">
                  <c:v>38</c:v>
                </c:pt>
                <c:pt idx="7">
                  <c:v>48</c:v>
                </c:pt>
                <c:pt idx="8">
                  <c:v>56</c:v>
                </c:pt>
                <c:pt idx="9">
                  <c:v>51</c:v>
                </c:pt>
                <c:pt idx="10">
                  <c:v>50</c:v>
                </c:pt>
                <c:pt idx="11">
                  <c:v>60</c:v>
                </c:pt>
                <c:pt idx="12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0D66-419C-B567-A1B8513D855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652032"/>
        <c:axId val="212653568"/>
        <c:axId val="0"/>
      </c:bar3DChart>
      <c:catAx>
        <c:axId val="21265203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535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65356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5203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H-S purpura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Sheet1!$B$3:$T$3</c:f>
              <c:numCache>
                <c:formatCode>General</c:formatCode>
                <c:ptCount val="19"/>
                <c:pt idx="0">
                  <c:v>6</c:v>
                </c:pt>
                <c:pt idx="1">
                  <c:v>10</c:v>
                </c:pt>
                <c:pt idx="2">
                  <c:v>11</c:v>
                </c:pt>
                <c:pt idx="3">
                  <c:v>8</c:v>
                </c:pt>
                <c:pt idx="4">
                  <c:v>8</c:v>
                </c:pt>
                <c:pt idx="5">
                  <c:v>8</c:v>
                </c:pt>
                <c:pt idx="6">
                  <c:v>6</c:v>
                </c:pt>
                <c:pt idx="7">
                  <c:v>9</c:v>
                </c:pt>
                <c:pt idx="8">
                  <c:v>6</c:v>
                </c:pt>
                <c:pt idx="9">
                  <c:v>13</c:v>
                </c:pt>
                <c:pt idx="10">
                  <c:v>21</c:v>
                </c:pt>
                <c:pt idx="11">
                  <c:v>20</c:v>
                </c:pt>
                <c:pt idx="12">
                  <c:v>16</c:v>
                </c:pt>
                <c:pt idx="13">
                  <c:v>12</c:v>
                </c:pt>
                <c:pt idx="14">
                  <c:v>7</c:v>
                </c:pt>
                <c:pt idx="15">
                  <c:v>7</c:v>
                </c:pt>
                <c:pt idx="16">
                  <c:v>7</c:v>
                </c:pt>
                <c:pt idx="17">
                  <c:v>16</c:v>
                </c:pt>
                <c:pt idx="18">
                  <c:v>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6A4-4002-960E-7B14B1B524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089216"/>
        <c:axId val="248095104"/>
        <c:axId val="0"/>
      </c:bar3DChart>
      <c:catAx>
        <c:axId val="2480892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09510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095104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08921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Sheet1!$A$4</c:f>
              <c:strCache>
                <c:ptCount val="1"/>
                <c:pt idx="0">
                  <c:v>Pauciimunní GN (ANCA)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</c:numCache>
            </c:numRef>
          </c:cat>
          <c:val>
            <c:numRef>
              <c:f>Sheet1!$B$4:$T$4</c:f>
              <c:numCache>
                <c:formatCode>General</c:formatCode>
                <c:ptCount val="19"/>
                <c:pt idx="0">
                  <c:v>21</c:v>
                </c:pt>
                <c:pt idx="1">
                  <c:v>34</c:v>
                </c:pt>
                <c:pt idx="2">
                  <c:v>35</c:v>
                </c:pt>
                <c:pt idx="3">
                  <c:v>54</c:v>
                </c:pt>
                <c:pt idx="4">
                  <c:v>47</c:v>
                </c:pt>
                <c:pt idx="5">
                  <c:v>52</c:v>
                </c:pt>
                <c:pt idx="6">
                  <c:v>56</c:v>
                </c:pt>
                <c:pt idx="7">
                  <c:v>66</c:v>
                </c:pt>
                <c:pt idx="8">
                  <c:v>61</c:v>
                </c:pt>
                <c:pt idx="9">
                  <c:v>57</c:v>
                </c:pt>
                <c:pt idx="10">
                  <c:v>68</c:v>
                </c:pt>
                <c:pt idx="11">
                  <c:v>77</c:v>
                </c:pt>
                <c:pt idx="12">
                  <c:v>78</c:v>
                </c:pt>
                <c:pt idx="13">
                  <c:v>68</c:v>
                </c:pt>
                <c:pt idx="14">
                  <c:v>72</c:v>
                </c:pt>
                <c:pt idx="15">
                  <c:v>68</c:v>
                </c:pt>
                <c:pt idx="16">
                  <c:v>66</c:v>
                </c:pt>
                <c:pt idx="17">
                  <c:v>97</c:v>
                </c:pt>
                <c:pt idx="18">
                  <c:v>112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4B6-49D4-8204-8D3160957B2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772352"/>
        <c:axId val="212773888"/>
        <c:axId val="0"/>
      </c:bar3DChart>
      <c:catAx>
        <c:axId val="2127723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7388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77388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7235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Sheet1!$A$6</c:f>
              <c:strCache>
                <c:ptCount val="1"/>
                <c:pt idx="0">
                  <c:v>Diabetická GN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Sheet1!$B$6:$T$6</c:f>
              <c:numCache>
                <c:formatCode>General</c:formatCode>
                <c:ptCount val="19"/>
                <c:pt idx="0">
                  <c:v>4</c:v>
                </c:pt>
                <c:pt idx="1">
                  <c:v>30</c:v>
                </c:pt>
                <c:pt idx="2">
                  <c:v>21</c:v>
                </c:pt>
                <c:pt idx="3">
                  <c:v>34</c:v>
                </c:pt>
                <c:pt idx="4">
                  <c:v>40</c:v>
                </c:pt>
                <c:pt idx="5">
                  <c:v>39</c:v>
                </c:pt>
                <c:pt idx="6">
                  <c:v>38</c:v>
                </c:pt>
                <c:pt idx="7">
                  <c:v>47</c:v>
                </c:pt>
                <c:pt idx="8">
                  <c:v>41</c:v>
                </c:pt>
                <c:pt idx="9">
                  <c:v>38</c:v>
                </c:pt>
                <c:pt idx="10">
                  <c:v>42</c:v>
                </c:pt>
                <c:pt idx="11">
                  <c:v>36</c:v>
                </c:pt>
                <c:pt idx="12">
                  <c:v>28</c:v>
                </c:pt>
                <c:pt idx="13">
                  <c:v>24</c:v>
                </c:pt>
                <c:pt idx="14">
                  <c:v>35</c:v>
                </c:pt>
                <c:pt idx="15">
                  <c:v>33</c:v>
                </c:pt>
                <c:pt idx="16">
                  <c:v>30</c:v>
                </c:pt>
                <c:pt idx="17">
                  <c:v>40</c:v>
                </c:pt>
                <c:pt idx="18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652-42E6-94B3-0FE49F2BC54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672896"/>
        <c:axId val="212674432"/>
        <c:axId val="0"/>
      </c:bar3DChart>
      <c:catAx>
        <c:axId val="2126728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7443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674432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672896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Sheet1!$A$7</c:f>
              <c:strCache>
                <c:ptCount val="1"/>
                <c:pt idx="0">
                  <c:v>Glomerulopatie při dysproteinémiích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5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Sheet1!$C$7:$T$7</c:f>
              <c:numCache>
                <c:formatCode>General</c:formatCode>
                <c:ptCount val="18"/>
                <c:pt idx="0">
                  <c:v>6</c:v>
                </c:pt>
                <c:pt idx="1">
                  <c:v>13</c:v>
                </c:pt>
                <c:pt idx="2">
                  <c:v>32</c:v>
                </c:pt>
                <c:pt idx="3">
                  <c:v>33</c:v>
                </c:pt>
                <c:pt idx="4">
                  <c:v>39</c:v>
                </c:pt>
                <c:pt idx="5">
                  <c:v>39</c:v>
                </c:pt>
                <c:pt idx="6">
                  <c:v>47</c:v>
                </c:pt>
                <c:pt idx="7">
                  <c:v>34</c:v>
                </c:pt>
                <c:pt idx="8">
                  <c:v>37</c:v>
                </c:pt>
                <c:pt idx="9">
                  <c:v>40</c:v>
                </c:pt>
                <c:pt idx="10">
                  <c:v>34</c:v>
                </c:pt>
                <c:pt idx="11">
                  <c:v>34</c:v>
                </c:pt>
                <c:pt idx="12">
                  <c:v>27</c:v>
                </c:pt>
                <c:pt idx="13">
                  <c:v>25</c:v>
                </c:pt>
                <c:pt idx="14">
                  <c:v>35</c:v>
                </c:pt>
                <c:pt idx="15">
                  <c:v>32</c:v>
                </c:pt>
                <c:pt idx="16">
                  <c:v>36</c:v>
                </c:pt>
                <c:pt idx="17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2D6-4D3B-ABC0-26B593D1DCA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720640"/>
        <c:axId val="212796160"/>
        <c:axId val="0"/>
      </c:bar3DChart>
      <c:catAx>
        <c:axId val="2127206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96160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796160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720640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5694200351493887E-2"/>
          <c:w val="0.93714927048260421"/>
          <c:h val="0.8594024604569415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Nefroskleróza</c:v>
                </c:pt>
              </c:strCache>
            </c:strRef>
          </c:tx>
          <c:spPr>
            <a:solidFill>
              <a:schemeClr val="accent1"/>
            </a:solidFill>
            <a:ln w="12684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</c:numCache>
            </c:numRef>
          </c:cat>
          <c:val>
            <c:numRef>
              <c:f>Sheet1!$C$5:$T$5</c:f>
              <c:numCache>
                <c:formatCode>General</c:formatCode>
                <c:ptCount val="18"/>
                <c:pt idx="0">
                  <c:v>21</c:v>
                </c:pt>
                <c:pt idx="1">
                  <c:v>16</c:v>
                </c:pt>
                <c:pt idx="2">
                  <c:v>33</c:v>
                </c:pt>
                <c:pt idx="3">
                  <c:v>22</c:v>
                </c:pt>
                <c:pt idx="4">
                  <c:v>21</c:v>
                </c:pt>
                <c:pt idx="5">
                  <c:v>36</c:v>
                </c:pt>
                <c:pt idx="6">
                  <c:v>47</c:v>
                </c:pt>
                <c:pt idx="7">
                  <c:v>18</c:v>
                </c:pt>
                <c:pt idx="8">
                  <c:v>39</c:v>
                </c:pt>
                <c:pt idx="9">
                  <c:v>26</c:v>
                </c:pt>
                <c:pt idx="10">
                  <c:v>42</c:v>
                </c:pt>
                <c:pt idx="11">
                  <c:v>34</c:v>
                </c:pt>
                <c:pt idx="12">
                  <c:v>18</c:v>
                </c:pt>
                <c:pt idx="13">
                  <c:v>25</c:v>
                </c:pt>
                <c:pt idx="14">
                  <c:v>38</c:v>
                </c:pt>
                <c:pt idx="15">
                  <c:v>49</c:v>
                </c:pt>
                <c:pt idx="16">
                  <c:v>54</c:v>
                </c:pt>
                <c:pt idx="17">
                  <c:v>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C1-4A9D-B225-2CD966DD9B2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125312"/>
        <c:axId val="248126848"/>
        <c:axId val="0"/>
      </c:bar3DChart>
      <c:catAx>
        <c:axId val="248125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2684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126848"/>
        <c:scaling>
          <c:orientation val="minMax"/>
        </c:scaling>
        <c:delete val="0"/>
        <c:axPos val="l"/>
        <c:majorGridlines>
          <c:spPr>
            <a:ln w="3171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1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8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25312"/>
        <c:crosses val="autoZero"/>
        <c:crossBetween val="between"/>
      </c:valAx>
      <c:spPr>
        <a:noFill/>
        <a:ln w="25368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7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Blíže neurčené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Sheet1!$D$2:$T$2</c:f>
              <c:numCache>
                <c:formatCode>General</c:formatCode>
                <c:ptCount val="17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2</c:v>
                </c:pt>
                <c:pt idx="5">
                  <c:v>1</c:v>
                </c:pt>
                <c:pt idx="6">
                  <c:v>2</c:v>
                </c:pt>
                <c:pt idx="7">
                  <c:v>1</c:v>
                </c:pt>
                <c:pt idx="8">
                  <c:v>0</c:v>
                </c:pt>
                <c:pt idx="9">
                  <c:v>3</c:v>
                </c:pt>
                <c:pt idx="10">
                  <c:v>0</c:v>
                </c:pt>
                <c:pt idx="11">
                  <c:v>1</c:v>
                </c:pt>
                <c:pt idx="12">
                  <c:v>0</c:v>
                </c:pt>
                <c:pt idx="13">
                  <c:v>1</c:v>
                </c:pt>
                <c:pt idx="14">
                  <c:v>0</c:v>
                </c:pt>
                <c:pt idx="15">
                  <c:v>0</c:v>
                </c:pt>
                <c:pt idx="1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C4A-4411-A774-E29A7238FFC0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Alportův syndrom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Sheet1!$D$3:$T$3</c:f>
              <c:numCache>
                <c:formatCode>General</c:formatCode>
                <c:ptCount val="17"/>
                <c:pt idx="0">
                  <c:v>12</c:v>
                </c:pt>
                <c:pt idx="1">
                  <c:v>2</c:v>
                </c:pt>
                <c:pt idx="2">
                  <c:v>2</c:v>
                </c:pt>
                <c:pt idx="3">
                  <c:v>5</c:v>
                </c:pt>
                <c:pt idx="4">
                  <c:v>7</c:v>
                </c:pt>
                <c:pt idx="5">
                  <c:v>2</c:v>
                </c:pt>
                <c:pt idx="6">
                  <c:v>8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5</c:v>
                </c:pt>
                <c:pt idx="11">
                  <c:v>2</c:v>
                </c:pt>
                <c:pt idx="12">
                  <c:v>4</c:v>
                </c:pt>
                <c:pt idx="13">
                  <c:v>2</c:v>
                </c:pt>
                <c:pt idx="14">
                  <c:v>4</c:v>
                </c:pt>
                <c:pt idx="15">
                  <c:v>1</c:v>
                </c:pt>
                <c:pt idx="1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C4A-4411-A774-E29A7238FFC0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Benigní recurentní hematurie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Sheet1!$D$4:$T$4</c:f>
              <c:numCache>
                <c:formatCode>General</c:formatCode>
                <c:ptCount val="17"/>
                <c:pt idx="0">
                  <c:v>1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1</c:v>
                </c:pt>
                <c:pt idx="13">
                  <c:v>0</c:v>
                </c:pt>
                <c:pt idx="14">
                  <c:v>1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4C4A-4411-A774-E29A7238FFC0}"/>
            </c:ext>
          </c:extLst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Sy tekých basálních membrán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Sheet1!$D$5:$T$5</c:f>
              <c:numCache>
                <c:formatCode>General</c:formatCode>
                <c:ptCount val="17"/>
                <c:pt idx="0">
                  <c:v>20</c:v>
                </c:pt>
                <c:pt idx="1">
                  <c:v>1</c:v>
                </c:pt>
                <c:pt idx="2">
                  <c:v>5</c:v>
                </c:pt>
                <c:pt idx="3">
                  <c:v>5</c:v>
                </c:pt>
                <c:pt idx="4">
                  <c:v>4</c:v>
                </c:pt>
                <c:pt idx="5">
                  <c:v>3</c:v>
                </c:pt>
                <c:pt idx="6">
                  <c:v>4</c:v>
                </c:pt>
                <c:pt idx="7">
                  <c:v>3</c:v>
                </c:pt>
                <c:pt idx="8">
                  <c:v>8</c:v>
                </c:pt>
                <c:pt idx="9">
                  <c:v>2</c:v>
                </c:pt>
                <c:pt idx="10">
                  <c:v>2</c:v>
                </c:pt>
                <c:pt idx="11">
                  <c:v>4</c:v>
                </c:pt>
                <c:pt idx="12">
                  <c:v>6</c:v>
                </c:pt>
                <c:pt idx="13">
                  <c:v>4</c:v>
                </c:pt>
                <c:pt idx="14">
                  <c:v>1</c:v>
                </c:pt>
                <c:pt idx="15">
                  <c:v>5</c:v>
                </c:pt>
                <c:pt idx="16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4C4A-4411-A774-E29A7238FFC0}"/>
            </c:ext>
          </c:extLst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Fabryho choroba a jiné lipidosy</c:v>
                </c:pt>
              </c:strCache>
            </c:strRef>
          </c:tx>
          <c:spPr>
            <a:solidFill>
              <a:schemeClr val="bg2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Sheet1!$D$6:$T$6</c:f>
              <c:numCache>
                <c:formatCode>General</c:formatCode>
                <c:ptCount val="17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1</c:v>
                </c:pt>
                <c:pt idx="12">
                  <c:v>0</c:v>
                </c:pt>
                <c:pt idx="13">
                  <c:v>1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4C4A-4411-A774-E29A7238FFC0}"/>
            </c:ext>
          </c:extLst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Nail-patella sy</c:v>
                </c:pt>
              </c:strCache>
            </c:strRef>
          </c:tx>
          <c:invertIfNegative val="0"/>
          <c:cat>
            <c:numRef>
              <c:f>Sheet1!$D$1:$T$1</c:f>
              <c:numCache>
                <c:formatCode>General</c:formatCode>
                <c:ptCount val="17"/>
                <c:pt idx="0">
                  <c:v>2005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  <c:pt idx="4">
                  <c:v>2013</c:v>
                </c:pt>
                <c:pt idx="5">
                  <c:v>2014</c:v>
                </c:pt>
                <c:pt idx="6">
                  <c:v>2015</c:v>
                </c:pt>
                <c:pt idx="7">
                  <c:v>2016</c:v>
                </c:pt>
                <c:pt idx="8">
                  <c:v>2017</c:v>
                </c:pt>
                <c:pt idx="9">
                  <c:v>2018</c:v>
                </c:pt>
                <c:pt idx="10">
                  <c:v>2019</c:v>
                </c:pt>
                <c:pt idx="11">
                  <c:v>2020</c:v>
                </c:pt>
                <c:pt idx="12">
                  <c:v>2021</c:v>
                </c:pt>
                <c:pt idx="13">
                  <c:v>2022</c:v>
                </c:pt>
                <c:pt idx="14">
                  <c:v>2023</c:v>
                </c:pt>
                <c:pt idx="15">
                  <c:v>2024</c:v>
                </c:pt>
                <c:pt idx="16">
                  <c:v>2025</c:v>
                </c:pt>
              </c:numCache>
            </c:numRef>
          </c:cat>
          <c:val>
            <c:numRef>
              <c:f>Sheet1!$D$7:$T$7</c:f>
              <c:numCache>
                <c:formatCode>General</c:formatCode>
                <c:ptCount val="17"/>
                <c:pt idx="4">
                  <c:v>1</c:v>
                </c:pt>
                <c:pt idx="5">
                  <c:v>2</c:v>
                </c:pt>
                <c:pt idx="6">
                  <c:v>0</c:v>
                </c:pt>
                <c:pt idx="7">
                  <c:v>1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1</c:v>
                </c:pt>
                <c:pt idx="16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4C4A-4411-A774-E29A7238FFC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170752"/>
        <c:axId val="212205568"/>
        <c:axId val="0"/>
      </c:bar3DChart>
      <c:catAx>
        <c:axId val="248170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055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205568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170752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"/>
          <c:y val="0.93208686847203404"/>
          <c:w val="1"/>
          <c:h val="4.912276159255783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61403508771929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Sheet1!$A$5</c:f>
              <c:strCache>
                <c:ptCount val="1"/>
                <c:pt idx="0">
                  <c:v>  Sy tekých basálních membrán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Sheet1!$B$5:$T$5</c:f>
              <c:numCache>
                <c:formatCode>General</c:formatCode>
                <c:ptCount val="19"/>
                <c:pt idx="0">
                  <c:v>18</c:v>
                </c:pt>
                <c:pt idx="1">
                  <c:v>42</c:v>
                </c:pt>
                <c:pt idx="2">
                  <c:v>20</c:v>
                </c:pt>
                <c:pt idx="3">
                  <c:v>1</c:v>
                </c:pt>
                <c:pt idx="4">
                  <c:v>5</c:v>
                </c:pt>
                <c:pt idx="5">
                  <c:v>5</c:v>
                </c:pt>
                <c:pt idx="6">
                  <c:v>4</c:v>
                </c:pt>
                <c:pt idx="7">
                  <c:v>3</c:v>
                </c:pt>
                <c:pt idx="8">
                  <c:v>4</c:v>
                </c:pt>
                <c:pt idx="9">
                  <c:v>3</c:v>
                </c:pt>
                <c:pt idx="10">
                  <c:v>3</c:v>
                </c:pt>
                <c:pt idx="11">
                  <c:v>2</c:v>
                </c:pt>
                <c:pt idx="12">
                  <c:v>2</c:v>
                </c:pt>
                <c:pt idx="13">
                  <c:v>4</c:v>
                </c:pt>
                <c:pt idx="14">
                  <c:v>6</c:v>
                </c:pt>
                <c:pt idx="15">
                  <c:v>4</c:v>
                </c:pt>
                <c:pt idx="16">
                  <c:v>1</c:v>
                </c:pt>
                <c:pt idx="17">
                  <c:v>5</c:v>
                </c:pt>
                <c:pt idx="18">
                  <c:v>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238-458A-A67E-6B495F98F1A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235776"/>
        <c:axId val="212237312"/>
        <c:axId val="0"/>
      </c:bar3DChart>
      <c:catAx>
        <c:axId val="2122357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37312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237312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235776"/>
        <c:crosses val="autoZero"/>
        <c:crossBetween val="between"/>
      </c:valAx>
      <c:spPr>
        <a:noFill/>
        <a:ln w="2532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3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21"/>
          <c:h val="0.86140350877192917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Alportův syndrom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Sheet1!$C$3:$T$3</c:f>
              <c:numCache>
                <c:formatCode>General</c:formatCode>
                <c:ptCount val="18"/>
                <c:pt idx="0">
                  <c:v>15</c:v>
                </c:pt>
                <c:pt idx="1">
                  <c:v>12</c:v>
                </c:pt>
                <c:pt idx="2">
                  <c:v>2</c:v>
                </c:pt>
                <c:pt idx="3">
                  <c:v>2</c:v>
                </c:pt>
                <c:pt idx="4">
                  <c:v>5</c:v>
                </c:pt>
                <c:pt idx="5">
                  <c:v>4</c:v>
                </c:pt>
                <c:pt idx="6">
                  <c:v>2</c:v>
                </c:pt>
                <c:pt idx="7">
                  <c:v>8</c:v>
                </c:pt>
                <c:pt idx="8">
                  <c:v>3</c:v>
                </c:pt>
                <c:pt idx="9">
                  <c:v>4</c:v>
                </c:pt>
                <c:pt idx="10">
                  <c:v>3</c:v>
                </c:pt>
                <c:pt idx="11">
                  <c:v>5</c:v>
                </c:pt>
                <c:pt idx="12">
                  <c:v>2</c:v>
                </c:pt>
                <c:pt idx="13">
                  <c:v>4</c:v>
                </c:pt>
                <c:pt idx="14">
                  <c:v>2</c:v>
                </c:pt>
                <c:pt idx="15">
                  <c:v>4</c:v>
                </c:pt>
                <c:pt idx="16">
                  <c:v>1</c:v>
                </c:pt>
                <c:pt idx="17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6DD-40B8-9B2D-23549DAF05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382080"/>
        <c:axId val="212383616"/>
        <c:axId val="0"/>
      </c:bar3DChart>
      <c:catAx>
        <c:axId val="212382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383616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383616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382080"/>
        <c:crosses val="autoZero"/>
        <c:crossBetween val="between"/>
      </c:valAx>
      <c:spPr>
        <a:noFill/>
        <a:ln w="25325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Tubulární změny a nádory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Sheet1!$B$2:$T$2</c:f>
              <c:numCache>
                <c:formatCode>General</c:formatCode>
                <c:ptCount val="19"/>
                <c:pt idx="0">
                  <c:v>0</c:v>
                </c:pt>
                <c:pt idx="1">
                  <c:v>6</c:v>
                </c:pt>
                <c:pt idx="2">
                  <c:v>9</c:v>
                </c:pt>
                <c:pt idx="3">
                  <c:v>10</c:v>
                </c:pt>
                <c:pt idx="4">
                  <c:v>10</c:v>
                </c:pt>
                <c:pt idx="5">
                  <c:v>18</c:v>
                </c:pt>
                <c:pt idx="6">
                  <c:v>18</c:v>
                </c:pt>
                <c:pt idx="7">
                  <c:v>15</c:v>
                </c:pt>
                <c:pt idx="8">
                  <c:v>13</c:v>
                </c:pt>
                <c:pt idx="9">
                  <c:v>23</c:v>
                </c:pt>
                <c:pt idx="10">
                  <c:v>15</c:v>
                </c:pt>
                <c:pt idx="11">
                  <c:v>19</c:v>
                </c:pt>
                <c:pt idx="12">
                  <c:v>11</c:v>
                </c:pt>
                <c:pt idx="13">
                  <c:v>20</c:v>
                </c:pt>
                <c:pt idx="14">
                  <c:v>20</c:v>
                </c:pt>
                <c:pt idx="15">
                  <c:v>30</c:v>
                </c:pt>
                <c:pt idx="16">
                  <c:v>25</c:v>
                </c:pt>
                <c:pt idx="17">
                  <c:v>37</c:v>
                </c:pt>
                <c:pt idx="18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D8A-4F83-8A3B-22C104D710C5}"/>
            </c:ext>
          </c:extLst>
        </c:ser>
        <c:ser>
          <c:idx val="2"/>
          <c:order val="1"/>
          <c:tx>
            <c:strRef>
              <c:f>Sheet1!$A$3</c:f>
              <c:strCache>
                <c:ptCount val="1"/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</c:spPr>
          <c:invertIfNegative val="0"/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Sheet1!$B$3:$T$3</c:f>
              <c:numCache>
                <c:formatCode>General</c:formatCode>
                <c:ptCount val="19"/>
              </c:numCache>
            </c:numRef>
          </c:val>
          <c:extLst>
            <c:ext xmlns:c16="http://schemas.microsoft.com/office/drawing/2014/chart" uri="{C3380CC4-5D6E-409C-BE32-E72D297353CC}">
              <c16:uniqueId val="{00000001-2D8A-4F83-8A3B-22C104D710C5}"/>
            </c:ext>
          </c:extLst>
        </c:ser>
        <c:ser>
          <c:idx val="3"/>
          <c:order val="2"/>
          <c:tx>
            <c:strRef>
              <c:f>Sheet1!$A$4</c:f>
              <c:strCache>
                <c:ptCount val="1"/>
                <c:pt idx="0">
                  <c:v>End Stage Kidney ( terminální nefropatie)</c:v>
                </c:pt>
              </c:strCache>
            </c:strRef>
          </c:tx>
          <c:spPr>
            <a:solidFill>
              <a:schemeClr val="fol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Sheet1!$B$4:$T$4</c:f>
              <c:numCache>
                <c:formatCode>General</c:formatCode>
                <c:ptCount val="19"/>
                <c:pt idx="0">
                  <c:v>5</c:v>
                </c:pt>
                <c:pt idx="1">
                  <c:v>4</c:v>
                </c:pt>
                <c:pt idx="2">
                  <c:v>5</c:v>
                </c:pt>
                <c:pt idx="3">
                  <c:v>10</c:v>
                </c:pt>
                <c:pt idx="4">
                  <c:v>19</c:v>
                </c:pt>
                <c:pt idx="5">
                  <c:v>12</c:v>
                </c:pt>
                <c:pt idx="6">
                  <c:v>18</c:v>
                </c:pt>
                <c:pt idx="7">
                  <c:v>11</c:v>
                </c:pt>
                <c:pt idx="8">
                  <c:v>7</c:v>
                </c:pt>
                <c:pt idx="9">
                  <c:v>11</c:v>
                </c:pt>
                <c:pt idx="10">
                  <c:v>8</c:v>
                </c:pt>
                <c:pt idx="11">
                  <c:v>10</c:v>
                </c:pt>
                <c:pt idx="12">
                  <c:v>6</c:v>
                </c:pt>
                <c:pt idx="13">
                  <c:v>8</c:v>
                </c:pt>
                <c:pt idx="14">
                  <c:v>5</c:v>
                </c:pt>
                <c:pt idx="15">
                  <c:v>10</c:v>
                </c:pt>
                <c:pt idx="16">
                  <c:v>6</c:v>
                </c:pt>
                <c:pt idx="17">
                  <c:v>3</c:v>
                </c:pt>
                <c:pt idx="18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D8A-4F83-8A3B-22C104D710C5}"/>
            </c:ext>
          </c:extLst>
        </c:ser>
        <c:ser>
          <c:idx val="1"/>
          <c:order val="3"/>
          <c:tx>
            <c:strRef>
              <c:f>Sheet1!$A$5</c:f>
              <c:strCache>
                <c:ptCount val="1"/>
                <c:pt idx="0">
                  <c:v>Intersticiální leze</c:v>
                </c:pt>
              </c:strCache>
            </c:strRef>
          </c:tx>
          <c:spPr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="1" i="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Sheet1!$B$1:$T$1</c:f>
              <c:numCache>
                <c:formatCode>General</c:formatCode>
                <c:ptCount val="19"/>
                <c:pt idx="0">
                  <c:v>1995</c:v>
                </c:pt>
                <c:pt idx="1">
                  <c:v>2000</c:v>
                </c:pt>
                <c:pt idx="2">
                  <c:v>2005</c:v>
                </c:pt>
                <c:pt idx="3">
                  <c:v>2010</c:v>
                </c:pt>
                <c:pt idx="4">
                  <c:v>2011</c:v>
                </c:pt>
                <c:pt idx="5">
                  <c:v>2012</c:v>
                </c:pt>
                <c:pt idx="6">
                  <c:v>2013</c:v>
                </c:pt>
                <c:pt idx="7">
                  <c:v>2014</c:v>
                </c:pt>
                <c:pt idx="8">
                  <c:v>2015</c:v>
                </c:pt>
                <c:pt idx="9">
                  <c:v>2016</c:v>
                </c:pt>
                <c:pt idx="10">
                  <c:v>2017</c:v>
                </c:pt>
                <c:pt idx="11">
                  <c:v>2018</c:v>
                </c:pt>
                <c:pt idx="12">
                  <c:v>2019</c:v>
                </c:pt>
                <c:pt idx="13">
                  <c:v>2020</c:v>
                </c:pt>
                <c:pt idx="14">
                  <c:v>2021</c:v>
                </c:pt>
                <c:pt idx="15">
                  <c:v>2022</c:v>
                </c:pt>
                <c:pt idx="16">
                  <c:v>2023</c:v>
                </c:pt>
                <c:pt idx="17">
                  <c:v>2024</c:v>
                </c:pt>
                <c:pt idx="18">
                  <c:v>2025</c:v>
                </c:pt>
              </c:numCache>
            </c:numRef>
          </c:cat>
          <c:val>
            <c:numRef>
              <c:f>Sheet1!$B$5:$T$5</c:f>
              <c:numCache>
                <c:formatCode>General</c:formatCode>
                <c:ptCount val="19"/>
                <c:pt idx="0">
                  <c:v>11</c:v>
                </c:pt>
                <c:pt idx="1">
                  <c:v>16</c:v>
                </c:pt>
                <c:pt idx="2">
                  <c:v>17</c:v>
                </c:pt>
                <c:pt idx="3">
                  <c:v>15</c:v>
                </c:pt>
                <c:pt idx="4">
                  <c:v>11</c:v>
                </c:pt>
                <c:pt idx="5">
                  <c:v>10</c:v>
                </c:pt>
                <c:pt idx="6">
                  <c:v>15</c:v>
                </c:pt>
                <c:pt idx="7">
                  <c:v>21</c:v>
                </c:pt>
                <c:pt idx="8">
                  <c:v>20</c:v>
                </c:pt>
                <c:pt idx="9">
                  <c:v>27</c:v>
                </c:pt>
                <c:pt idx="10">
                  <c:v>29</c:v>
                </c:pt>
                <c:pt idx="11">
                  <c:v>34</c:v>
                </c:pt>
                <c:pt idx="12">
                  <c:v>25</c:v>
                </c:pt>
                <c:pt idx="13">
                  <c:v>22</c:v>
                </c:pt>
                <c:pt idx="14">
                  <c:v>23</c:v>
                </c:pt>
                <c:pt idx="15">
                  <c:v>26</c:v>
                </c:pt>
                <c:pt idx="16">
                  <c:v>37</c:v>
                </c:pt>
                <c:pt idx="17">
                  <c:v>34</c:v>
                </c:pt>
                <c:pt idx="18">
                  <c:v>53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D8A-4F83-8A3B-22C104D710C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12442496"/>
        <c:axId val="212464768"/>
        <c:axId val="0"/>
      </c:bar3DChart>
      <c:catAx>
        <c:axId val="2124424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464768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12464768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1244249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0.16722783389450072"/>
          <c:y val="0.9508771929824561"/>
          <c:w val="0.71846150661884578"/>
          <c:h val="3.9089702747814231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málo reprezentativní vzorek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Sheet1!$C$3:$T$3</c:f>
              <c:numCache>
                <c:formatCode>General</c:formatCode>
                <c:ptCount val="18"/>
                <c:pt idx="0">
                  <c:v>0</c:v>
                </c:pt>
                <c:pt idx="1">
                  <c:v>16</c:v>
                </c:pt>
                <c:pt idx="2">
                  <c:v>11</c:v>
                </c:pt>
                <c:pt idx="3">
                  <c:v>5</c:v>
                </c:pt>
                <c:pt idx="4">
                  <c:v>7</c:v>
                </c:pt>
                <c:pt idx="5">
                  <c:v>7</c:v>
                </c:pt>
                <c:pt idx="6">
                  <c:v>11</c:v>
                </c:pt>
                <c:pt idx="7">
                  <c:v>20</c:v>
                </c:pt>
                <c:pt idx="8">
                  <c:v>22</c:v>
                </c:pt>
                <c:pt idx="9">
                  <c:v>14</c:v>
                </c:pt>
                <c:pt idx="10">
                  <c:v>12</c:v>
                </c:pt>
                <c:pt idx="11">
                  <c:v>13</c:v>
                </c:pt>
                <c:pt idx="12">
                  <c:v>14</c:v>
                </c:pt>
                <c:pt idx="13">
                  <c:v>6</c:v>
                </c:pt>
                <c:pt idx="14">
                  <c:v>9</c:v>
                </c:pt>
                <c:pt idx="15">
                  <c:v>7</c:v>
                </c:pt>
                <c:pt idx="16">
                  <c:v>13</c:v>
                </c:pt>
                <c:pt idx="17">
                  <c:v>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2B6-4C51-B4E7-3680A76FFB6E}"/>
            </c:ext>
          </c:extLst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nepříznačné morfologická změny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Sheet1!$C$4:$T$4</c:f>
              <c:numCache>
                <c:formatCode>General</c:formatCode>
                <c:ptCount val="18"/>
                <c:pt idx="0">
                  <c:v>0</c:v>
                </c:pt>
                <c:pt idx="1">
                  <c:v>3</c:v>
                </c:pt>
                <c:pt idx="2">
                  <c:v>4</c:v>
                </c:pt>
                <c:pt idx="3">
                  <c:v>4</c:v>
                </c:pt>
                <c:pt idx="4">
                  <c:v>12</c:v>
                </c:pt>
                <c:pt idx="5">
                  <c:v>6</c:v>
                </c:pt>
                <c:pt idx="6">
                  <c:v>1</c:v>
                </c:pt>
                <c:pt idx="7">
                  <c:v>4</c:v>
                </c:pt>
                <c:pt idx="8">
                  <c:v>7</c:v>
                </c:pt>
                <c:pt idx="9">
                  <c:v>9</c:v>
                </c:pt>
                <c:pt idx="10">
                  <c:v>1</c:v>
                </c:pt>
                <c:pt idx="11">
                  <c:v>3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4</c:v>
                </c:pt>
                <c:pt idx="16">
                  <c:v>5</c:v>
                </c:pt>
                <c:pt idx="17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2B6-4C51-B4E7-3680A76FFB6E}"/>
            </c:ext>
          </c:extLst>
        </c:ser>
        <c:ser>
          <c:idx val="2"/>
          <c:order val="2"/>
          <c:tx>
            <c:strRef>
              <c:f>Sheet1!$A$5</c:f>
              <c:strCache>
                <c:ptCount val="1"/>
                <c:pt idx="0">
                  <c:v>nezastižen parenchym ledviny</c:v>
                </c:pt>
              </c:strCache>
            </c:strRef>
          </c:tx>
          <c:spPr>
            <a:solidFill>
              <a:schemeClr val="hlink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Sheet1!$C$1:$T$1</c:f>
              <c:numCache>
                <c:formatCode>General</c:formatCode>
                <c:ptCount val="18"/>
                <c:pt idx="0">
                  <c:v>2000</c:v>
                </c:pt>
                <c:pt idx="1">
                  <c:v>2005</c:v>
                </c:pt>
                <c:pt idx="2">
                  <c:v>2010</c:v>
                </c:pt>
                <c:pt idx="3">
                  <c:v>2011</c:v>
                </c:pt>
                <c:pt idx="4">
                  <c:v>2012</c:v>
                </c:pt>
                <c:pt idx="5">
                  <c:v>2013</c:v>
                </c:pt>
                <c:pt idx="6">
                  <c:v>2014</c:v>
                </c:pt>
                <c:pt idx="7">
                  <c:v>2015</c:v>
                </c:pt>
                <c:pt idx="8">
                  <c:v>2016</c:v>
                </c:pt>
                <c:pt idx="9">
                  <c:v>2017</c:v>
                </c:pt>
                <c:pt idx="10">
                  <c:v>2018</c:v>
                </c:pt>
                <c:pt idx="11">
                  <c:v>2019</c:v>
                </c:pt>
                <c:pt idx="12">
                  <c:v>2020</c:v>
                </c:pt>
                <c:pt idx="13">
                  <c:v>2021</c:v>
                </c:pt>
                <c:pt idx="14">
                  <c:v>2022</c:v>
                </c:pt>
                <c:pt idx="15">
                  <c:v>2023</c:v>
                </c:pt>
                <c:pt idx="16">
                  <c:v>2024</c:v>
                </c:pt>
                <c:pt idx="17">
                  <c:v>2025</c:v>
                </c:pt>
              </c:numCache>
            </c:numRef>
          </c:cat>
          <c:val>
            <c:numRef>
              <c:f>Sheet1!$C$5:$T$5</c:f>
              <c:numCache>
                <c:formatCode>General</c:formatCode>
                <c:ptCount val="18"/>
                <c:pt idx="0">
                  <c:v>15</c:v>
                </c:pt>
                <c:pt idx="1">
                  <c:v>6</c:v>
                </c:pt>
                <c:pt idx="2">
                  <c:v>5</c:v>
                </c:pt>
                <c:pt idx="3">
                  <c:v>6</c:v>
                </c:pt>
                <c:pt idx="4">
                  <c:v>9</c:v>
                </c:pt>
                <c:pt idx="5">
                  <c:v>6</c:v>
                </c:pt>
                <c:pt idx="6">
                  <c:v>3</c:v>
                </c:pt>
                <c:pt idx="7">
                  <c:v>7</c:v>
                </c:pt>
                <c:pt idx="8">
                  <c:v>6</c:v>
                </c:pt>
                <c:pt idx="9">
                  <c:v>3</c:v>
                </c:pt>
                <c:pt idx="10">
                  <c:v>9</c:v>
                </c:pt>
                <c:pt idx="11">
                  <c:v>5</c:v>
                </c:pt>
                <c:pt idx="12">
                  <c:v>4</c:v>
                </c:pt>
                <c:pt idx="13">
                  <c:v>2</c:v>
                </c:pt>
                <c:pt idx="14">
                  <c:v>4</c:v>
                </c:pt>
                <c:pt idx="15">
                  <c:v>2</c:v>
                </c:pt>
                <c:pt idx="16">
                  <c:v>6</c:v>
                </c:pt>
                <c:pt idx="17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2B6-4C51-B4E7-3680A76FFB6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200576"/>
        <c:axId val="248206464"/>
        <c:axId val="0"/>
      </c:bar3DChart>
      <c:catAx>
        <c:axId val="24820057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06464"/>
        <c:crosses val="autoZero"/>
        <c:auto val="1"/>
        <c:lblAlgn val="ctr"/>
        <c:lblOffset val="100"/>
        <c:tickLblSkip val="2"/>
        <c:tickMarkSkip val="1"/>
        <c:noMultiLvlLbl val="0"/>
      </c:catAx>
      <c:valAx>
        <c:axId val="248206464"/>
        <c:scaling>
          <c:orientation val="minMax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00576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88215488215488302"/>
          <c:h val="4.3859649122807015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cs-CZ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hPercent val="60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5.1627384960718302E-2"/>
          <c:y val="4.3859649122807015E-2"/>
          <c:w val="0.93714927048260444"/>
          <c:h val="0.81052631578947354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diagnostiká punkce</c:v>
                </c:pt>
              </c:strCache>
            </c:strRef>
          </c:tx>
          <c:spPr>
            <a:solidFill>
              <a:schemeClr val="accent1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000" baseline="0"/>
                </a:pPr>
                <a:endParaRPr lang="cs-CZ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Sheet1!$B$1:$W$1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Sheet1!$B$2:$W$2</c:f>
              <c:numCache>
                <c:formatCode>General</c:formatCode>
                <c:ptCount val="22"/>
                <c:pt idx="0">
                  <c:v>95</c:v>
                </c:pt>
                <c:pt idx="1">
                  <c:v>94</c:v>
                </c:pt>
                <c:pt idx="2">
                  <c:v>94</c:v>
                </c:pt>
                <c:pt idx="3">
                  <c:v>97</c:v>
                </c:pt>
                <c:pt idx="4">
                  <c:v>95</c:v>
                </c:pt>
                <c:pt idx="5">
                  <c:v>93</c:v>
                </c:pt>
                <c:pt idx="6">
                  <c:v>96</c:v>
                </c:pt>
                <c:pt idx="7">
                  <c:v>96</c:v>
                </c:pt>
                <c:pt idx="8">
                  <c:v>95</c:v>
                </c:pt>
                <c:pt idx="9">
                  <c:v>97</c:v>
                </c:pt>
                <c:pt idx="10">
                  <c:v>98</c:v>
                </c:pt>
                <c:pt idx="11">
                  <c:v>94</c:v>
                </c:pt>
                <c:pt idx="12">
                  <c:v>94</c:v>
                </c:pt>
                <c:pt idx="13">
                  <c:v>95</c:v>
                </c:pt>
                <c:pt idx="14">
                  <c:v>96</c:v>
                </c:pt>
                <c:pt idx="15">
                  <c:v>97</c:v>
                </c:pt>
                <c:pt idx="16">
                  <c:v>96</c:v>
                </c:pt>
                <c:pt idx="17">
                  <c:v>98</c:v>
                </c:pt>
                <c:pt idx="18">
                  <c:v>97</c:v>
                </c:pt>
                <c:pt idx="19">
                  <c:v>98</c:v>
                </c:pt>
                <c:pt idx="20">
                  <c:v>97</c:v>
                </c:pt>
                <c:pt idx="21">
                  <c:v>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D31-448A-B544-FFE72C7F776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nediagnostická punkce</c:v>
                </c:pt>
              </c:strCache>
            </c:strRef>
          </c:tx>
          <c:spPr>
            <a:solidFill>
              <a:schemeClr val="accent2"/>
            </a:solidFill>
            <a:ln w="12663">
              <a:solidFill>
                <a:schemeClr val="tx1"/>
              </a:solidFill>
              <a:prstDash val="solid"/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Sheet1!$B$1:$W$1</c:f>
              <c:numCache>
                <c:formatCode>General</c:formatCode>
                <c:ptCount val="22"/>
                <c:pt idx="0">
                  <c:v>2004</c:v>
                </c:pt>
                <c:pt idx="1">
                  <c:v>2005</c:v>
                </c:pt>
                <c:pt idx="2">
                  <c:v>2006</c:v>
                </c:pt>
                <c:pt idx="3">
                  <c:v>2007</c:v>
                </c:pt>
                <c:pt idx="4">
                  <c:v>2008</c:v>
                </c:pt>
                <c:pt idx="5">
                  <c:v>2009</c:v>
                </c:pt>
                <c:pt idx="6">
                  <c:v>2010</c:v>
                </c:pt>
                <c:pt idx="7">
                  <c:v>2011</c:v>
                </c:pt>
                <c:pt idx="8">
                  <c:v>2012</c:v>
                </c:pt>
                <c:pt idx="9">
                  <c:v>2013</c:v>
                </c:pt>
                <c:pt idx="10">
                  <c:v>2014</c:v>
                </c:pt>
                <c:pt idx="11">
                  <c:v>2015</c:v>
                </c:pt>
                <c:pt idx="12">
                  <c:v>2016</c:v>
                </c:pt>
                <c:pt idx="13">
                  <c:v>2017</c:v>
                </c:pt>
                <c:pt idx="14">
                  <c:v>2018</c:v>
                </c:pt>
                <c:pt idx="15">
                  <c:v>2019</c:v>
                </c:pt>
                <c:pt idx="16">
                  <c:v>2020</c:v>
                </c:pt>
                <c:pt idx="17">
                  <c:v>2021</c:v>
                </c:pt>
                <c:pt idx="18">
                  <c:v>2022</c:v>
                </c:pt>
                <c:pt idx="19">
                  <c:v>2023</c:v>
                </c:pt>
                <c:pt idx="20">
                  <c:v>2024</c:v>
                </c:pt>
                <c:pt idx="21">
                  <c:v>2025</c:v>
                </c:pt>
              </c:numCache>
            </c:numRef>
          </c:cat>
          <c:val>
            <c:numRef>
              <c:f>Sheet1!$B$3:$W$3</c:f>
              <c:numCache>
                <c:formatCode>0</c:formatCode>
                <c:ptCount val="22"/>
                <c:pt idx="0">
                  <c:v>5</c:v>
                </c:pt>
                <c:pt idx="1">
                  <c:v>6</c:v>
                </c:pt>
                <c:pt idx="2">
                  <c:v>6</c:v>
                </c:pt>
                <c:pt idx="3">
                  <c:v>3</c:v>
                </c:pt>
                <c:pt idx="4">
                  <c:v>5</c:v>
                </c:pt>
                <c:pt idx="5">
                  <c:v>7</c:v>
                </c:pt>
                <c:pt idx="6">
                  <c:v>4</c:v>
                </c:pt>
                <c:pt idx="7">
                  <c:v>4</c:v>
                </c:pt>
                <c:pt idx="8">
                  <c:v>5</c:v>
                </c:pt>
                <c:pt idx="9">
                  <c:v>3</c:v>
                </c:pt>
                <c:pt idx="10">
                  <c:v>2</c:v>
                </c:pt>
                <c:pt idx="11">
                  <c:v>6</c:v>
                </c:pt>
                <c:pt idx="12">
                  <c:v>6</c:v>
                </c:pt>
                <c:pt idx="13">
                  <c:v>5</c:v>
                </c:pt>
                <c:pt idx="14">
                  <c:v>4</c:v>
                </c:pt>
                <c:pt idx="15">
                  <c:v>3</c:v>
                </c:pt>
                <c:pt idx="16">
                  <c:v>4</c:v>
                </c:pt>
                <c:pt idx="17">
                  <c:v>1.932367149758454</c:v>
                </c:pt>
                <c:pt idx="18">
                  <c:v>2.9288702928870292</c:v>
                </c:pt>
                <c:pt idx="19">
                  <c:v>2.0134228187919461</c:v>
                </c:pt>
                <c:pt idx="20">
                  <c:v>3.2451923076923079</c:v>
                </c:pt>
                <c:pt idx="21">
                  <c:v>2.2396416573348263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D31-448A-B544-FFE72C7F776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48263040"/>
        <c:axId val="248264576"/>
        <c:axId val="0"/>
      </c:bar3DChart>
      <c:catAx>
        <c:axId val="2482630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64576"/>
        <c:crosses val="autoZero"/>
        <c:auto val="1"/>
        <c:lblAlgn val="ctr"/>
        <c:lblOffset val="100"/>
        <c:noMultiLvlLbl val="0"/>
      </c:catAx>
      <c:valAx>
        <c:axId val="248264576"/>
        <c:scaling>
          <c:orientation val="minMax"/>
          <c:min val="0"/>
        </c:scaling>
        <c:delete val="0"/>
        <c:axPos val="l"/>
        <c:majorGridlines>
          <c:spPr>
            <a:ln w="3166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66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595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cs-CZ"/>
          </a:p>
        </c:txPr>
        <c:crossAx val="248263040"/>
        <c:crosses val="autoZero"/>
        <c:crossBetween val="between"/>
      </c:valAx>
      <c:spPr>
        <a:noFill/>
        <a:ln w="25325">
          <a:noFill/>
        </a:ln>
      </c:spPr>
    </c:plotArea>
    <c:legend>
      <c:legendPos val="b"/>
      <c:layout>
        <c:manualLayout>
          <c:xMode val="edge"/>
          <c:yMode val="edge"/>
          <c:x val="5.8361391694725033E-2"/>
          <c:y val="0.9508771929824561"/>
          <c:w val="0.3597389717948794"/>
          <c:h val="3.908970274781419E-2"/>
        </c:manualLayout>
      </c:layout>
      <c:overlay val="0"/>
      <c:spPr>
        <a:noFill/>
        <a:ln w="3166">
          <a:solidFill>
            <a:schemeClr val="tx1"/>
          </a:solidFill>
          <a:prstDash val="solid"/>
        </a:ln>
      </c:spPr>
      <c:txPr>
        <a:bodyPr/>
        <a:lstStyle/>
        <a:p>
          <a:pPr>
            <a:defRPr sz="962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cs-CZ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194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cs-CZ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0334" tIns="45167" rIns="90334" bIns="45167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0334" tIns="45167" rIns="90334" bIns="45167" rtlCol="0"/>
          <a:lstStyle>
            <a:lvl1pPr algn="r">
              <a:defRPr sz="1200" smtClean="0"/>
            </a:lvl1pPr>
          </a:lstStyle>
          <a:p>
            <a:pPr>
              <a:defRPr/>
            </a:pPr>
            <a:fld id="{20652FCC-9EEA-474A-BF4D-C14180401FF5}" type="datetimeFigureOut">
              <a:rPr lang="cs-CZ"/>
              <a:pPr>
                <a:defRPr/>
              </a:pPr>
              <a:t>27.08.2026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334" tIns="45167" rIns="90334" bIns="45167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vert="horz" lIns="90334" tIns="45167" rIns="90334" bIns="45167" rtlCol="0"/>
          <a:lstStyle/>
          <a:p>
            <a:pPr lvl="0"/>
            <a:r>
              <a:rPr lang="cs-CZ" noProof="0"/>
              <a:t>Kliknutím lze upravit styly předlohy textu.</a:t>
            </a:r>
          </a:p>
          <a:p>
            <a:pPr lvl="1"/>
            <a:r>
              <a:rPr lang="cs-CZ" noProof="0"/>
              <a:t>Druhá úroveň</a:t>
            </a:r>
          </a:p>
          <a:p>
            <a:pPr lvl="2"/>
            <a:r>
              <a:rPr lang="cs-CZ" noProof="0"/>
              <a:t>Třetí úroveň</a:t>
            </a:r>
          </a:p>
          <a:p>
            <a:pPr lvl="3"/>
            <a:r>
              <a:rPr lang="cs-CZ" noProof="0"/>
              <a:t>Čtvrtá úroveň</a:t>
            </a:r>
          </a:p>
          <a:p>
            <a:pPr lvl="4"/>
            <a:r>
              <a:rPr lang="cs-CZ" noProof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0334" tIns="45167" rIns="90334" bIns="45167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0334" tIns="45167" rIns="90334" bIns="45167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D72D02AF-1BDE-4CE6-BE75-3A46B19295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582281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3960" indent="-282292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29170" indent="-225834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80838" indent="-225834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32505" indent="-225834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84173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35841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387509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39177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219F6B8-7126-467E-A97C-DB1AEAB3EEBE}" type="slidenum">
              <a:rPr lang="cs-CZ" altLang="cs-CZ">
                <a:latin typeface="Times New Roman" pitchFamily="18" charset="0"/>
              </a:rPr>
              <a:pPr eaLnBrk="1" hangingPunct="1"/>
              <a:t>3</a:t>
            </a:fld>
            <a:endParaRPr lang="cs-CZ" altLang="cs-CZ">
              <a:latin typeface="Times New Roman" pitchFamily="18" charset="0"/>
            </a:endParaRPr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685946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72D02AF-1BDE-4CE6-BE75-3A46B19295A8}" type="slidenum">
              <a:rPr lang="cs-CZ" smtClean="0"/>
              <a:pPr>
                <a:defRPr/>
              </a:pPr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11263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sp>
        <p:nvSpPr>
          <p:cNvPr id="151556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33960" indent="-282292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29170" indent="-225834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580838" indent="-225834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32505" indent="-225834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484173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35841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387509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39177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90C8F023-C3DE-4EE6-B58A-556CDE605A58}" type="slidenum">
              <a:rPr lang="cs-CZ" altLang="cs-CZ" smtClean="0">
                <a:latin typeface="Times New Roman" pitchFamily="18" charset="0"/>
              </a:rPr>
              <a:pPr eaLnBrk="1" hangingPunct="1"/>
              <a:t>27</a:t>
            </a:fld>
            <a:endParaRPr lang="cs-CZ" altLang="cs-CZ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3656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8179" name="Zástupný symbol pro poznámky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cs-CZ" altLang="cs-CZ"/>
          </a:p>
        </p:txBody>
      </p:sp>
      <p:sp>
        <p:nvSpPr>
          <p:cNvPr id="178180" name="Zástupný symbol pro číslo snímku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33960" indent="-282292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29170" indent="-225834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580838" indent="-225834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32505" indent="-225834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484173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35841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387509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39177" indent="-225834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fld id="{3EF9DC29-2C3B-4EAA-939D-BCCB771BA77A}" type="slidenum">
              <a:rPr lang="cs-CZ" altLang="cs-CZ" smtClean="0">
                <a:latin typeface="Times New Roman" pitchFamily="18" charset="0"/>
              </a:rPr>
              <a:pPr eaLnBrk="1" hangingPunct="1"/>
              <a:t>73</a:t>
            </a:fld>
            <a:endParaRPr lang="cs-CZ" altLang="cs-CZ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06D5E-9CE7-4778-B477-5AECCC10C9D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4368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3C0A55-3E62-4716-BC57-581508FBFF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8987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C255B-A89A-4B2B-9676-9612F39A479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6740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A3949-F691-4719-B2A0-B052821CA1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2833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C3C0D8-D5FC-45E6-BE3A-22EA6F6E7FE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18882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1CAF0-8364-4845-AE35-0750FF0B4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4583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3B549-2E27-43F2-8972-AC4A579C4A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102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3C7DA-0CC9-41E7-B6FE-F493C3564D6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0526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63E8D-2FEE-410F-BF56-0E8C7BCD04F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0901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3E8F3D-D98F-4A50-BADB-53D45DC56D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02855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A219E-CCE7-40A0-88B1-262B03BA646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51743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2CDC36-F383-40AC-8006-8471BBCE86C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50527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hartAndTx" preserve="1">
  <p:cSld name="Nadpis, graf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Klepnutím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52784E-B173-45DA-98AF-2A36CF62D8F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0386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Nadpis a graf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22238"/>
            <a:ext cx="7543800" cy="1295400"/>
          </a:xfrm>
        </p:spPr>
        <p:txBody>
          <a:bodyPr/>
          <a:lstStyle/>
          <a:p>
            <a:r>
              <a:rPr lang="cs-CZ"/>
              <a:t>Klepnutím lze upravit styl předlohy nadpisů.</a:t>
            </a:r>
          </a:p>
        </p:txBody>
      </p:sp>
      <p:sp>
        <p:nvSpPr>
          <p:cNvPr id="3" name="Zástupný symbol pro graf 2"/>
          <p:cNvSpPr>
            <a:spLocks noGrp="1"/>
          </p:cNvSpPr>
          <p:nvPr>
            <p:ph type="chart" idx="1"/>
          </p:nvPr>
        </p:nvSpPr>
        <p:spPr>
          <a:xfrm>
            <a:off x="457200" y="1719263"/>
            <a:ext cx="8229600" cy="4411662"/>
          </a:xfrm>
        </p:spPr>
        <p:txBody>
          <a:bodyPr/>
          <a:lstStyle/>
          <a:p>
            <a:pPr lvl="0"/>
            <a:endParaRPr lang="cs-CZ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0DAD84-7049-4DA8-993B-872D320DF16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0802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296D5EE1-12B5-47E8-86F7-AF1DCF9C58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0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7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9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0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3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5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6.xml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8.xml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9.xml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0.xml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1.xml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2.xml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3.xml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4.xml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6.xml"/><Relationship Id="rId1" Type="http://schemas.openxmlformats.org/officeDocument/2006/relationships/slideLayout" Target="../slideLayouts/slideLayout1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7.xm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8.xml"/><Relationship Id="rId1" Type="http://schemas.openxmlformats.org/officeDocument/2006/relationships/slideLayout" Target="../slideLayouts/slideLayout13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13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0.xml"/><Relationship Id="rId1" Type="http://schemas.openxmlformats.org/officeDocument/2006/relationships/slideLayout" Target="../slideLayouts/slideLayout13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1.xml"/><Relationship Id="rId1" Type="http://schemas.openxmlformats.org/officeDocument/2006/relationships/slideLayout" Target="../slideLayouts/slideLayout13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2.xml"/><Relationship Id="rId1" Type="http://schemas.openxmlformats.org/officeDocument/2006/relationships/slideLayout" Target="../slideLayouts/slideLayout1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13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13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5.xml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6.xml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7.xml"/><Relationship Id="rId1" Type="http://schemas.openxmlformats.org/officeDocument/2006/relationships/slideLayout" Target="../slideLayouts/slideLayout13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9.xml"/><Relationship Id="rId1" Type="http://schemas.openxmlformats.org/officeDocument/2006/relationships/slideLayout" Target="../slideLayouts/slideLayout13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576" y="1412776"/>
            <a:ext cx="7772400" cy="1470025"/>
          </a:xfrm>
        </p:spPr>
        <p:txBody>
          <a:bodyPr/>
          <a:lstStyle/>
          <a:p>
            <a:pPr eaLnBrk="1" hangingPunct="1"/>
            <a:r>
              <a:rPr lang="cs-CZ" altLang="cs-CZ" b="1" dirty="0">
                <a:solidFill>
                  <a:schemeClr val="accent2">
                    <a:lumMod val="75000"/>
                  </a:schemeClr>
                </a:solidFill>
              </a:rPr>
              <a:t>Český registr biopsií nativních ledvin 1994-2025</a:t>
            </a:r>
            <a:r>
              <a:rPr lang="cs-CZ" altLang="cs-CZ" dirty="0">
                <a:solidFill>
                  <a:schemeClr val="accent2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41376" y="3501008"/>
            <a:ext cx="6400800" cy="1752600"/>
          </a:xfrm>
        </p:spPr>
        <p:txBody>
          <a:bodyPr/>
          <a:lstStyle/>
          <a:p>
            <a:pPr eaLnBrk="1" hangingPunct="1"/>
            <a:r>
              <a:rPr lang="cs-CZ" altLang="cs-CZ" dirty="0"/>
              <a:t>Eva Jančová, za CRRB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2D9D23D-1DBA-4B7D-9E75-D70E45EDB7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5736" y="4524844"/>
            <a:ext cx="5296639" cy="145752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Český registr biopsií nativních ledvin</a:t>
            </a:r>
            <a:endParaRPr lang="cs-CZ" altLang="cs-CZ" sz="4000" b="1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altLang="cs-CZ" sz="2000" b="1" dirty="0"/>
              <a:t>	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Ustanoven v 1994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Od 2004 spravován Českou </a:t>
            </a:r>
            <a:r>
              <a:rPr lang="cs-CZ" altLang="cs-CZ" sz="2000" dirty="0" err="1"/>
              <a:t>nefrologickou</a:t>
            </a:r>
            <a:r>
              <a:rPr lang="cs-CZ" altLang="cs-CZ" sz="2000" dirty="0"/>
              <a:t> společností</a:t>
            </a:r>
          </a:p>
          <a:p>
            <a:pPr marL="0" indent="0" eaLnBrk="1" hangingPunct="1">
              <a:lnSpc>
                <a:spcPct val="80000"/>
              </a:lnSpc>
              <a:buNone/>
            </a:pPr>
            <a:r>
              <a:rPr lang="cs-CZ" altLang="cs-CZ" sz="2000" b="1" u="sng" dirty="0"/>
              <a:t>I. Cíle: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Vytvořit registr pacientů, u kterých byla provedena renální biopsie nativní ledviny, který by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Byl východiskem pro souhrnnou každoroční informaci </a:t>
            </a:r>
            <a:r>
              <a:rPr lang="cs-CZ" altLang="cs-CZ" sz="2000" dirty="0" err="1"/>
              <a:t>nefrologické</a:t>
            </a:r>
            <a:r>
              <a:rPr lang="cs-CZ" altLang="cs-CZ" sz="2000" dirty="0"/>
              <a:t> společnosti analogickou informacím o dialyzační a transplantační aktivitě,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Umožnil kontakty jednotlivým pracovištím, které by se chtěly zapojit do kooperativních studií u různých typů glomerulonefritidy 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Umožnil iniciovat a pomáhat organizovat kooperativní studie věnované různým typům glomerulonefritidy.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000" dirty="0"/>
              <a:t>Informoval své členy pravidelně o obsahu registru a eventuelně o výsledcích probíhajících kooperativních studií </a:t>
            </a:r>
          </a:p>
          <a:p>
            <a:pPr eaLnBrk="1" hangingPunct="1">
              <a:lnSpc>
                <a:spcPct val="80000"/>
              </a:lnSpc>
            </a:pPr>
            <a:endParaRPr lang="cs-CZ" altLang="cs-CZ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609600" y="228600"/>
            <a:ext cx="7772400" cy="1143000"/>
          </a:xfrm>
        </p:spPr>
        <p:txBody>
          <a:bodyPr/>
          <a:lstStyle/>
          <a:p>
            <a:pPr eaLnBrk="1" hangingPunct="1"/>
            <a:r>
              <a:rPr lang="cs-CZ" altLang="cs-CZ" sz="3100" dirty="0"/>
              <a:t>Aktuálně </a:t>
            </a:r>
            <a:r>
              <a:rPr lang="cs-CZ" altLang="cs-CZ" sz="3100" dirty="0" err="1"/>
              <a:t>bioptující</a:t>
            </a:r>
            <a:r>
              <a:rPr lang="cs-CZ" altLang="cs-CZ" sz="3100" dirty="0"/>
              <a:t> centra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3400" y="1295400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4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sz="3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Pracoviště </a:t>
            </a:r>
            <a:r>
              <a:rPr lang="cs-CZ" sz="3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bioptující</a:t>
            </a:r>
            <a:r>
              <a:rPr lang="cs-CZ" sz="3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cs-CZ" sz="34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dospělé: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Praha (4):</a:t>
            </a:r>
          </a:p>
          <a:p>
            <a:pPr lvl="1" eaLnBrk="1" hangingPunct="1">
              <a:defRPr/>
            </a:pPr>
            <a:r>
              <a:rPr lang="cs-CZ" dirty="0"/>
              <a:t>FN Karlovo náměstí, Klinika </a:t>
            </a:r>
            <a:r>
              <a:rPr lang="cs-CZ" dirty="0" err="1"/>
              <a:t>nefrologie,Praha</a:t>
            </a:r>
            <a:r>
              <a:rPr lang="cs-CZ" dirty="0"/>
              <a:t> 2 </a:t>
            </a:r>
          </a:p>
          <a:p>
            <a:pPr lvl="1" eaLnBrk="1" hangingPunct="1">
              <a:defRPr/>
            </a:pPr>
            <a:r>
              <a:rPr lang="cs-CZ" dirty="0"/>
              <a:t>Klinika </a:t>
            </a:r>
            <a:r>
              <a:rPr lang="cs-CZ" dirty="0" err="1"/>
              <a:t>nefrologie</a:t>
            </a:r>
            <a:r>
              <a:rPr lang="cs-CZ" dirty="0"/>
              <a:t>, IKEM, Praha 4 </a:t>
            </a:r>
          </a:p>
          <a:p>
            <a:pPr lvl="1" eaLnBrk="1" hangingPunct="1">
              <a:defRPr/>
            </a:pPr>
            <a:r>
              <a:rPr lang="cs-CZ" dirty="0"/>
              <a:t>FN Královské Vinohrady Praha 10 </a:t>
            </a:r>
          </a:p>
          <a:p>
            <a:pPr lvl="1" eaLnBrk="1" hangingPunct="1">
              <a:defRPr/>
            </a:pPr>
            <a:r>
              <a:rPr lang="cs-CZ" dirty="0"/>
              <a:t>FN Motol, I. interní oddělení, Praha 5 </a:t>
            </a:r>
          </a:p>
          <a:p>
            <a:pPr lvl="1" eaLnBrk="1" hangingPunct="1">
              <a:lnSpc>
                <a:spcPct val="90000"/>
              </a:lnSpc>
              <a:defRPr/>
            </a:pPr>
            <a:endParaRPr lang="cs-CZ" dirty="0"/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3000" dirty="0"/>
          </a:p>
        </p:txBody>
      </p:sp>
      <p:sp>
        <p:nvSpPr>
          <p:cNvPr id="4100" name="Text Box 6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8 center</a:t>
            </a: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2238"/>
            <a:ext cx="7246938" cy="604837"/>
          </a:xfrm>
        </p:spPr>
        <p:txBody>
          <a:bodyPr/>
          <a:lstStyle/>
          <a:p>
            <a:pPr eaLnBrk="1" hangingPunct="1"/>
            <a:r>
              <a:rPr lang="cs-CZ" altLang="cs-CZ" sz="1800" dirty="0"/>
              <a:t>Aktuálně </a:t>
            </a:r>
            <a:r>
              <a:rPr lang="cs-CZ" altLang="cs-CZ" sz="1800" dirty="0" err="1"/>
              <a:t>bioptující</a:t>
            </a:r>
            <a:r>
              <a:rPr lang="cs-CZ" altLang="cs-CZ" sz="1800" dirty="0"/>
              <a:t> centra</a:t>
            </a:r>
            <a:endParaRPr lang="cs-CZ" altLang="cs-CZ" sz="1700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533400"/>
            <a:ext cx="7772400" cy="47244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cs-CZ" sz="2600" dirty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1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Mimopražské  (7)</a:t>
            </a:r>
            <a:r>
              <a:rPr lang="cs-CZ" sz="2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:</a:t>
            </a:r>
            <a:endParaRPr lang="cs-CZ" sz="2600" dirty="0">
              <a:cs typeface="Times New Roman" pitchFamily="18" charset="0"/>
            </a:endParaRPr>
          </a:p>
          <a:p>
            <a:pPr lvl="1" eaLnBrk="1" hangingPunct="1">
              <a:defRPr/>
            </a:pPr>
            <a:r>
              <a:rPr lang="cs-CZ" dirty="0"/>
              <a:t>FN Hradec Králové, Klinika gerontologická a metabolická </a:t>
            </a:r>
          </a:p>
          <a:p>
            <a:pPr lvl="1" eaLnBrk="1" hangingPunct="1">
              <a:defRPr/>
            </a:pPr>
            <a:r>
              <a:rPr lang="cs-CZ" dirty="0"/>
              <a:t>FN Plzeň - I. interní klinika </a:t>
            </a:r>
          </a:p>
          <a:p>
            <a:pPr lvl="1" eaLnBrk="1" hangingPunct="1">
              <a:defRPr/>
            </a:pPr>
            <a:r>
              <a:rPr lang="cs-CZ" dirty="0"/>
              <a:t>Nemocnice České Budějovice </a:t>
            </a:r>
          </a:p>
          <a:p>
            <a:pPr lvl="1" eaLnBrk="1" hangingPunct="1">
              <a:defRPr/>
            </a:pPr>
            <a:r>
              <a:rPr lang="cs-CZ" dirty="0"/>
              <a:t>FN Olomouc, III. Interní klinika </a:t>
            </a:r>
          </a:p>
          <a:p>
            <a:pPr lvl="1" eaLnBrk="1" hangingPunct="1">
              <a:defRPr/>
            </a:pPr>
            <a:r>
              <a:rPr lang="cs-CZ" dirty="0"/>
              <a:t>FN Ostrava, Interní klinika </a:t>
            </a:r>
          </a:p>
          <a:p>
            <a:pPr lvl="1" eaLnBrk="1" hangingPunct="1">
              <a:defRPr/>
            </a:pPr>
            <a:r>
              <a:rPr lang="cs-CZ" dirty="0"/>
              <a:t>FN Brno - sv. Anna </a:t>
            </a:r>
          </a:p>
          <a:p>
            <a:pPr lvl="1" eaLnBrk="1" hangingPunct="1">
              <a:defRPr/>
            </a:pPr>
            <a:r>
              <a:rPr lang="cs-CZ" dirty="0"/>
              <a:t>FN Brno-Bohunice, III. interní gastroenterologická klinika </a:t>
            </a:r>
          </a:p>
          <a:p>
            <a:pPr lvl="1"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cs-CZ" dirty="0">
                <a:cs typeface="Times New Roman" pitchFamily="18" charset="0"/>
              </a:rPr>
              <a:t>	</a:t>
            </a:r>
          </a:p>
        </p:txBody>
      </p:sp>
      <p:sp>
        <p:nvSpPr>
          <p:cNvPr id="5124" name="Text Box 6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12 center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27050" y="239713"/>
            <a:ext cx="7124700" cy="69215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Aktuálně </a:t>
            </a:r>
            <a:r>
              <a:rPr lang="cs-CZ" altLang="cs-CZ" sz="4000" dirty="0" err="1"/>
              <a:t>bioptující</a:t>
            </a:r>
            <a:r>
              <a:rPr lang="cs-CZ" altLang="cs-CZ" sz="4000" dirty="0"/>
              <a:t> centra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295400"/>
            <a:ext cx="7772400" cy="4114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Pracoviště </a:t>
            </a:r>
            <a:r>
              <a:rPr lang="cs-CZ" sz="2400" dirty="0" err="1">
                <a:effectLst>
                  <a:outerShdw blurRad="38100" dist="38100" dir="2700000" algn="tl">
                    <a:srgbClr val="C0C0C0"/>
                  </a:outerShdw>
                </a:effectLst>
              </a:rPr>
              <a:t>bioptující</a:t>
            </a:r>
            <a:r>
              <a:rPr lang="cs-CZ" sz="24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děti (8):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Vinohrady, Praha 10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Motol, Praha 5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Plzeň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Hradec Králové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Ostrava-Poruba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Nemocnice České Budějovice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Brno, II. Interní klinika </a:t>
            </a:r>
          </a:p>
          <a:p>
            <a:pPr lvl="1" eaLnBrk="1" hangingPunct="1">
              <a:lnSpc>
                <a:spcPct val="80000"/>
              </a:lnSpc>
              <a:defRPr/>
            </a:pPr>
            <a:r>
              <a:rPr lang="cs-CZ" sz="2400" dirty="0"/>
              <a:t>FN Olomouc </a:t>
            </a:r>
          </a:p>
          <a:p>
            <a:pPr lvl="1"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lvl="1" eaLnBrk="1" hangingPunct="1">
              <a:lnSpc>
                <a:spcPct val="80000"/>
              </a:lnSpc>
              <a:defRPr/>
            </a:pPr>
            <a:endParaRPr lang="cs-CZ" sz="20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000" dirty="0">
                <a:cs typeface="Times New Roman" pitchFamily="18" charset="0"/>
              </a:rPr>
              <a:t>			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100" dirty="0"/>
          </a:p>
          <a:p>
            <a:pPr lvl="1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000" dirty="0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516688" y="5805488"/>
            <a:ext cx="2232025" cy="366712"/>
          </a:xfrm>
          <a:prstGeom prst="rect">
            <a:avLst/>
          </a:prstGeom>
          <a:solidFill>
            <a:schemeClr val="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altLang="cs-CZ"/>
              <a:t>Původně 11 center</a:t>
            </a: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365104"/>
            <a:ext cx="7772400" cy="65931"/>
          </a:xfrm>
        </p:spPr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Počty biopsií v aktuálně </a:t>
            </a:r>
            <a:r>
              <a:rPr lang="cs-CZ" dirty="0" err="1">
                <a:solidFill>
                  <a:schemeClr val="accent2">
                    <a:lumMod val="75000"/>
                  </a:schemeClr>
                </a:solidFill>
              </a:rPr>
              <a:t>bioptujících</a:t>
            </a:r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 centrech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467544" y="1412776"/>
            <a:ext cx="7772400" cy="1500187"/>
          </a:xfrm>
        </p:spPr>
        <p:txBody>
          <a:bodyPr/>
          <a:lstStyle/>
          <a:p>
            <a:r>
              <a:rPr lang="cs-CZ" dirty="0">
                <a:solidFill>
                  <a:schemeClr val="accent2">
                    <a:lumMod val="75000"/>
                  </a:schemeClr>
                </a:solidFill>
              </a:rPr>
              <a:t>1994-2025</a:t>
            </a:r>
          </a:p>
        </p:txBody>
      </p:sp>
    </p:spTree>
    <p:extLst>
      <p:ext uri="{BB962C8B-B14F-4D97-AF65-F5344CB8AC3E}">
        <p14:creationId xmlns:p14="http://schemas.microsoft.com/office/powerpoint/2010/main" val="5436298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Centra pro dospělé - Praha 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928836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899592" y="6165304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2025</a:t>
            </a:r>
          </a:p>
        </p:txBody>
      </p:sp>
    </p:spTree>
    <p:extLst>
      <p:ext uri="{BB962C8B-B14F-4D97-AF65-F5344CB8AC3E}">
        <p14:creationId xmlns:p14="http://schemas.microsoft.com/office/powerpoint/2010/main" val="344909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Centra pro dospělé - Čechy bez Prahy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58422631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82391" y="6216379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2025</a:t>
            </a:r>
          </a:p>
        </p:txBody>
      </p:sp>
    </p:spTree>
    <p:extLst>
      <p:ext uri="{BB962C8B-B14F-4D97-AF65-F5344CB8AC3E}">
        <p14:creationId xmlns:p14="http://schemas.microsoft.com/office/powerpoint/2010/main" val="37815693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Centra pro dospělé - Morava a Slezsko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1789000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1115616" y="6309320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2025</a:t>
            </a:r>
          </a:p>
        </p:txBody>
      </p:sp>
    </p:spTree>
    <p:extLst>
      <p:ext uri="{BB962C8B-B14F-4D97-AF65-F5344CB8AC3E}">
        <p14:creationId xmlns:p14="http://schemas.microsoft.com/office/powerpoint/2010/main" val="13990825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Pediatrická centra - Čechy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383562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539552" y="6165304"/>
            <a:ext cx="8712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2025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61285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/>
              <a:t>Pediatrická centra- Morava a Slezsko </a:t>
            </a: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8058158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ovéPole 1"/>
          <p:cNvSpPr txBox="1"/>
          <p:nvPr/>
        </p:nvSpPr>
        <p:spPr>
          <a:xfrm>
            <a:off x="930349" y="6230940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Číslo ve sloupci centra udává počet RB v roce 2025</a:t>
            </a:r>
          </a:p>
        </p:txBody>
      </p:sp>
    </p:spTree>
    <p:extLst>
      <p:ext uri="{BB962C8B-B14F-4D97-AF65-F5344CB8AC3E}">
        <p14:creationId xmlns:p14="http://schemas.microsoft.com/office/powerpoint/2010/main" val="9858408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/>
              <a:t>II. Sběr dat a sledované údaje</a:t>
            </a:r>
            <a:br>
              <a:rPr lang="cs-CZ" altLang="cs-CZ" sz="4000" b="1" dirty="0"/>
            </a:br>
            <a:endParaRPr lang="cs-CZ" altLang="cs-CZ" sz="4000" b="1" dirty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124744"/>
            <a:ext cx="82296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Sběr dat probíhal kvartálně dotazníkovou metodou vyplněním tzv. evidenční karty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Od 2024 sběr dat probíhá 24/7přes webové rozhraní</a:t>
            </a:r>
          </a:p>
          <a:p>
            <a:pPr eaLnBrk="1" hangingPunct="1">
              <a:lnSpc>
                <a:spcPct val="80000"/>
              </a:lnSpc>
            </a:pPr>
            <a:r>
              <a:rPr lang="cs-CZ" altLang="cs-CZ" sz="2800" dirty="0"/>
              <a:t>Mezi sledované údaje patří: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Identifikace nemocného, </a:t>
            </a:r>
            <a:r>
              <a:rPr lang="cs-CZ" altLang="cs-CZ" sz="2400" dirty="0" err="1"/>
              <a:t>psč</a:t>
            </a:r>
            <a:r>
              <a:rPr lang="cs-CZ" altLang="cs-CZ" sz="2400" dirty="0"/>
              <a:t> jeho trvalého bydliště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Centrum provádějící výkon, měsíc a rok provedení, zaměřovací metoda k provedení biopsie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Pohlaví, věk, nově i výška a váha nemocného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Klinické a laboratorní údaje: arteriální hypertenze, hladina kreatininu, </a:t>
            </a:r>
            <a:r>
              <a:rPr lang="cs-CZ" altLang="cs-CZ" sz="2400" dirty="0" err="1"/>
              <a:t>erytrocyturie</a:t>
            </a:r>
            <a:r>
              <a:rPr lang="cs-CZ" altLang="cs-CZ" sz="2400" dirty="0"/>
              <a:t>, proteinurie, hladina sérového albuminu, diabetes </a:t>
            </a:r>
            <a:r>
              <a:rPr lang="cs-CZ" altLang="cs-CZ" sz="2400" dirty="0" err="1"/>
              <a:t>mellitus</a:t>
            </a:r>
            <a:endParaRPr lang="cs-CZ" altLang="cs-CZ" sz="2400" dirty="0"/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Histologická diagnóza 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Komplikace výkonu</a:t>
            </a:r>
          </a:p>
          <a:p>
            <a:pPr lvl="1" eaLnBrk="1" hangingPunct="1">
              <a:lnSpc>
                <a:spcPct val="80000"/>
              </a:lnSpc>
            </a:pPr>
            <a:r>
              <a:rPr lang="cs-CZ" altLang="cs-CZ" sz="2400" dirty="0"/>
              <a:t>PSČ pacientova bydliště</a:t>
            </a:r>
          </a:p>
          <a:p>
            <a:pPr eaLnBrk="1" hangingPunct="1">
              <a:lnSpc>
                <a:spcPct val="80000"/>
              </a:lnSpc>
            </a:pPr>
            <a:endParaRPr lang="cs-CZ" altLang="cs-CZ" sz="2800" dirty="0"/>
          </a:p>
        </p:txBody>
      </p:sp>
    </p:spTree>
    <p:extLst>
      <p:ext uri="{BB962C8B-B14F-4D97-AF65-F5344CB8AC3E}">
        <p14:creationId xmlns:p14="http://schemas.microsoft.com/office/powerpoint/2010/main" val="14763698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6052"/>
            <a:ext cx="8229600" cy="1143000"/>
          </a:xfrm>
        </p:spPr>
        <p:txBody>
          <a:bodyPr/>
          <a:lstStyle/>
          <a:p>
            <a:r>
              <a:rPr lang="cs-CZ" sz="3600" dirty="0"/>
              <a:t>Nově přidané diagnózy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457200" y="4077072"/>
            <a:ext cx="3600400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4567435" y="3432857"/>
            <a:ext cx="3869705" cy="46842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209531FB-835B-4854-80E5-9C4DC43B10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36712"/>
            <a:ext cx="9144000" cy="5443704"/>
          </a:xfrm>
          <a:prstGeom prst="rect">
            <a:avLst/>
          </a:prstGeom>
        </p:spPr>
      </p:pic>
      <p:sp>
        <p:nvSpPr>
          <p:cNvPr id="9" name="Ovál 8">
            <a:extLst>
              <a:ext uri="{FF2B5EF4-FFF2-40B4-BE49-F238E27FC236}">
                <a16:creationId xmlns:a16="http://schemas.microsoft.com/office/drawing/2014/main" id="{E3AD20F2-88A9-4CCA-9B16-74703D380F0B}"/>
              </a:ext>
            </a:extLst>
          </p:cNvPr>
          <p:cNvSpPr/>
          <p:nvPr/>
        </p:nvSpPr>
        <p:spPr>
          <a:xfrm>
            <a:off x="589754" y="3231164"/>
            <a:ext cx="3520481" cy="821219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vál 15">
            <a:extLst>
              <a:ext uri="{FF2B5EF4-FFF2-40B4-BE49-F238E27FC236}">
                <a16:creationId xmlns:a16="http://schemas.microsoft.com/office/drawing/2014/main" id="{14FC96C3-73C5-46F1-A31E-C91599306B50}"/>
              </a:ext>
            </a:extLst>
          </p:cNvPr>
          <p:cNvSpPr/>
          <p:nvPr/>
        </p:nvSpPr>
        <p:spPr>
          <a:xfrm>
            <a:off x="5364088" y="2762740"/>
            <a:ext cx="2620153" cy="46842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vál 16">
            <a:extLst>
              <a:ext uri="{FF2B5EF4-FFF2-40B4-BE49-F238E27FC236}">
                <a16:creationId xmlns:a16="http://schemas.microsoft.com/office/drawing/2014/main" id="{91ACC07B-2909-4C4C-90D4-D4D83FEFC960}"/>
              </a:ext>
            </a:extLst>
          </p:cNvPr>
          <p:cNvSpPr/>
          <p:nvPr/>
        </p:nvSpPr>
        <p:spPr>
          <a:xfrm>
            <a:off x="4947150" y="3408168"/>
            <a:ext cx="3110274" cy="411064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73181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23" y="1144810"/>
            <a:ext cx="8467522" cy="5286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vál 4"/>
          <p:cNvSpPr/>
          <p:nvPr/>
        </p:nvSpPr>
        <p:spPr>
          <a:xfrm>
            <a:off x="820784" y="6098535"/>
            <a:ext cx="2448272" cy="32403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vál 5"/>
          <p:cNvSpPr/>
          <p:nvPr/>
        </p:nvSpPr>
        <p:spPr>
          <a:xfrm>
            <a:off x="820784" y="4221090"/>
            <a:ext cx="3217545" cy="21602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vál 6"/>
          <p:cNvSpPr/>
          <p:nvPr/>
        </p:nvSpPr>
        <p:spPr>
          <a:xfrm>
            <a:off x="820784" y="1556792"/>
            <a:ext cx="3520481" cy="504056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5024510" y="4437113"/>
            <a:ext cx="2448272" cy="216023"/>
          </a:xfrm>
          <a:prstGeom prst="ellipse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Nadpis 1">
            <a:extLst>
              <a:ext uri="{FF2B5EF4-FFF2-40B4-BE49-F238E27FC236}">
                <a16:creationId xmlns:a16="http://schemas.microsoft.com/office/drawing/2014/main" id="{500D940C-B026-4959-A831-F5901B40125D}"/>
              </a:ext>
            </a:extLst>
          </p:cNvPr>
          <p:cNvSpPr txBox="1">
            <a:spLocks/>
          </p:cNvSpPr>
          <p:nvPr/>
        </p:nvSpPr>
        <p:spPr bwMode="auto">
          <a:xfrm>
            <a:off x="323528" y="110051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r>
              <a:rPr lang="cs-CZ" sz="3600" kern="0" dirty="0"/>
              <a:t>Nově přidané diagnózy</a:t>
            </a:r>
          </a:p>
        </p:txBody>
      </p:sp>
    </p:spTree>
    <p:extLst>
      <p:ext uri="{BB962C8B-B14F-4D97-AF65-F5344CB8AC3E}">
        <p14:creationId xmlns:p14="http://schemas.microsoft.com/office/powerpoint/2010/main" val="22146974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IV. Vlastní výsledky </a:t>
            </a:r>
            <a:b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</a:br>
            <a: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  <a:t>Klinicko-laboratorní údaje</a:t>
            </a:r>
            <a:br>
              <a:rPr lang="cs-CZ" altLang="cs-CZ" sz="4000" b="1" dirty="0">
                <a:solidFill>
                  <a:schemeClr val="accent2">
                    <a:lumMod val="75000"/>
                  </a:schemeClr>
                </a:solidFill>
              </a:rPr>
            </a:br>
            <a:endParaRPr lang="cs-CZ" alt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195" name="Rectangle 4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cs-CZ" alt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3356992"/>
            <a:ext cx="7772400" cy="1362075"/>
          </a:xfrm>
        </p:spPr>
        <p:txBody>
          <a:bodyPr/>
          <a:lstStyle/>
          <a:p>
            <a:pPr eaLnBrk="1" hangingPunct="1"/>
            <a:r>
              <a:rPr lang="cs-CZ" altLang="cs-CZ" dirty="0">
                <a:solidFill>
                  <a:schemeClr val="accent6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Celkem  893 biopsií nativních ledvin</a:t>
            </a:r>
            <a:br>
              <a:rPr lang="cs-CZ" altLang="cs-CZ" dirty="0">
                <a:solidFill>
                  <a:srgbClr val="33676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cs-CZ" altLang="cs-CZ" dirty="0">
              <a:solidFill>
                <a:srgbClr val="33676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3011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7544" y="1268760"/>
            <a:ext cx="7772400" cy="1500187"/>
          </a:xfrm>
        </p:spPr>
        <p:txBody>
          <a:bodyPr/>
          <a:lstStyle/>
          <a:p>
            <a:pPr eaLnBrk="1" hangingPunct="1"/>
            <a:r>
              <a:rPr lang="cs-CZ" altLang="cs-CZ" b="1" u="sng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Biopsie v roce 2025          </a:t>
            </a:r>
            <a:r>
              <a:rPr lang="cs-CZ" altLang="cs-CZ" dirty="0">
                <a:solidFill>
                  <a:srgbClr val="336765"/>
                </a:solidFill>
              </a:rPr>
              <a:t>		</a:t>
            </a:r>
            <a:endParaRPr lang="cs-CZ" altLang="cs-CZ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0922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Absolutní zastoupení nefropatií v 2025</a:t>
            </a:r>
            <a:b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(celkově  893 RB)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36227" y="2276475"/>
            <a:ext cx="4680520" cy="4968552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Normální nález			        3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Primární nefropatie     		    425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Sekundární nefropatie při systémových onemocnění (vyjma vaskulitid)  		                                                     57</a:t>
            </a:r>
            <a:endParaRPr lang="cs-CZ" altLang="cs-CZ" sz="1800" b="1" dirty="0">
              <a:solidFill>
                <a:srgbClr val="00B05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GN při onemocnění cév (včetně vaskulitid)  		                                     183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Při metabolických onemocněních         87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cs-CZ" altLang="cs-CZ" sz="2000" dirty="0">
              <a:solidFill>
                <a:srgbClr val="336765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1" eaLnBrk="1" hangingPunct="1">
              <a:lnSpc>
                <a:spcPct val="90000"/>
              </a:lnSpc>
            </a:pPr>
            <a:endParaRPr lang="cs-CZ" altLang="cs-CZ" sz="1800" dirty="0"/>
          </a:p>
        </p:txBody>
      </p:sp>
      <p:sp>
        <p:nvSpPr>
          <p:cNvPr id="44036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4499992" y="2284832"/>
            <a:ext cx="4186808" cy="4785395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Vrozené	        	                             8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Tubulární změny  a nádory          46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ESKD                                                   7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>
                <a:solidFill>
                  <a:srgbClr val="00B05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Intersticiální leze                            53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cs-CZ" altLang="cs-CZ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Nediagnost</a:t>
            </a:r>
            <a:r>
              <a:rPr lang="cs-CZ" altLang="cs-CZ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p./</a:t>
            </a:r>
            <a:r>
              <a:rPr lang="cs-CZ" altLang="cs-CZ" sz="20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nevyplěno</a:t>
            </a:r>
            <a:r>
              <a:rPr lang="cs-CZ" altLang="cs-CZ" sz="2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     20/4</a:t>
            </a:r>
          </a:p>
        </p:txBody>
      </p:sp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5724525" y="2781300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Primární</a:t>
            </a:r>
          </a:p>
        </p:txBody>
      </p:sp>
      <p:sp>
        <p:nvSpPr>
          <p:cNvPr id="44039" name="Text Box 7"/>
          <p:cNvSpPr txBox="1">
            <a:spLocks noChangeArrowheads="1"/>
          </p:cNvSpPr>
          <p:nvPr/>
        </p:nvSpPr>
        <p:spPr bwMode="auto">
          <a:xfrm>
            <a:off x="1692275" y="2708275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dirty="0">
                <a:solidFill>
                  <a:schemeClr val="bg1"/>
                </a:solidFill>
              </a:rPr>
              <a:t>Cévy</a:t>
            </a:r>
          </a:p>
        </p:txBody>
      </p:sp>
      <p:sp>
        <p:nvSpPr>
          <p:cNvPr id="44040" name="Text Box 8"/>
          <p:cNvSpPr txBox="1">
            <a:spLocks noChangeArrowheads="1"/>
          </p:cNvSpPr>
          <p:nvPr/>
        </p:nvSpPr>
        <p:spPr bwMode="auto">
          <a:xfrm>
            <a:off x="2914650" y="2060575"/>
            <a:ext cx="7207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>
                <a:solidFill>
                  <a:schemeClr val="bg1"/>
                </a:solidFill>
              </a:rPr>
              <a:t>DM</a:t>
            </a:r>
          </a:p>
        </p:txBody>
      </p:sp>
      <p:sp>
        <p:nvSpPr>
          <p:cNvPr id="44042" name="Text Box 10"/>
          <p:cNvSpPr txBox="1">
            <a:spLocks noChangeArrowheads="1"/>
          </p:cNvSpPr>
          <p:nvPr/>
        </p:nvSpPr>
        <p:spPr bwMode="auto">
          <a:xfrm>
            <a:off x="1546225" y="3015252"/>
            <a:ext cx="1368425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cs-CZ" altLang="cs-CZ" dirty="0">
                <a:solidFill>
                  <a:schemeClr val="bg1"/>
                </a:solidFill>
              </a:rPr>
              <a:t>TIN</a:t>
            </a:r>
          </a:p>
        </p:txBody>
      </p:sp>
    </p:spTree>
    <p:extLst>
      <p:ext uri="{BB962C8B-B14F-4D97-AF65-F5344CB8AC3E}">
        <p14:creationId xmlns:p14="http://schemas.microsoft.com/office/powerpoint/2010/main" val="11696799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22385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Absolutní zastoupení PRIMÁRNÍCH nefropatií </a:t>
            </a:r>
            <a:b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 roce 2025   (celkově 425 RB)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039772987"/>
              </p:ext>
            </p:extLst>
          </p:nvPr>
        </p:nvGraphicFramePr>
        <p:xfrm>
          <a:off x="-180528" y="805134"/>
          <a:ext cx="9992883" cy="55761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11049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Absolutní zastoupení GN U SYSTÉMOVÝCH ONEMOCNĚNÍ v roce 2025 (celkově 57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250472481"/>
              </p:ext>
            </p:extLst>
          </p:nvPr>
        </p:nvGraphicFramePr>
        <p:xfrm>
          <a:off x="544513" y="1770063"/>
          <a:ext cx="8054975" cy="431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6231269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Absolutní zastoupení GN U ONEMOCNĚNÍ CÉV </a:t>
            </a:r>
            <a:b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 roce 2025 (celkově 183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465013580"/>
              </p:ext>
            </p:extLst>
          </p:nvPr>
        </p:nvGraphicFramePr>
        <p:xfrm>
          <a:off x="0" y="1460651"/>
          <a:ext cx="8748464" cy="44782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3686443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27422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Absolutní zastoupení GN  U METABOLICKÝCH  ONEMOCNĚNÍ v roce 2025</a:t>
            </a:r>
            <a:br>
              <a:rPr lang="cs-CZ" altLang="cs-CZ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4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(celkově  87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990521185"/>
              </p:ext>
            </p:extLst>
          </p:nvPr>
        </p:nvGraphicFramePr>
        <p:xfrm>
          <a:off x="755576" y="1772816"/>
          <a:ext cx="8054975" cy="4310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029090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Absolutní zastoupení GN  U DYSPROTEINÉMIE </a:t>
            </a:r>
            <a:b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 roce 2025 (celkově  41 RB)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94788126"/>
              </p:ext>
            </p:extLst>
          </p:nvPr>
        </p:nvGraphicFramePr>
        <p:xfrm>
          <a:off x="18886" y="1412776"/>
          <a:ext cx="9151037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961563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Incidence /1mil.obyvatel</a:t>
            </a:r>
            <a:b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alt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 1.1.2025  v ČR </a:t>
            </a:r>
            <a:r>
              <a:rPr lang="cs-CZ" sz="2800" b="1" i="0" u="none" strike="noStrike" dirty="0">
                <a:solidFill>
                  <a:srgbClr val="00B0F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10 909 500</a:t>
            </a:r>
            <a:r>
              <a:rPr lang="cs-CZ" sz="2800" b="1" dirty="0">
                <a:solidFill>
                  <a:srgbClr val="00B0F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obyvatel  *</a:t>
            </a:r>
            <a:endParaRPr lang="cs-CZ" altLang="cs-CZ" sz="2800" b="1" dirty="0">
              <a:solidFill>
                <a:srgbClr val="00B0F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73732" y="1574083"/>
            <a:ext cx="3886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6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Primární GN</a:t>
            </a:r>
          </a:p>
          <a:p>
            <a:pPr lvl="1" eaLnBrk="1" fontAlgn="b" hangingPunct="1">
              <a:defRPr/>
            </a:pPr>
            <a:r>
              <a:rPr lang="cs-CZ" sz="2200" dirty="0" err="1">
                <a:latin typeface="Arial CE" charset="-18"/>
              </a:rPr>
              <a:t>IgAN</a:t>
            </a:r>
            <a:r>
              <a:rPr lang="cs-CZ" sz="2200" dirty="0">
                <a:latin typeface="Arial CE" charset="-18"/>
              </a:rPr>
              <a:t>		18,42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MGN		5,04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FSGS		6,42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MCD		2,38</a:t>
            </a:r>
          </a:p>
          <a:p>
            <a:pPr lvl="1" eaLnBrk="1" hangingPunct="1">
              <a:defRPr/>
            </a:pPr>
            <a:endParaRPr lang="cs-CZ" sz="2200" dirty="0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body" sz="half" idx="2"/>
          </p:nvPr>
        </p:nvSpPr>
        <p:spPr>
          <a:xfrm>
            <a:off x="3563888" y="1540077"/>
            <a:ext cx="5791200" cy="4114800"/>
          </a:xfrm>
        </p:spPr>
        <p:txBody>
          <a:bodyPr/>
          <a:lstStyle/>
          <a:p>
            <a:pPr eaLnBrk="1" hangingPunct="1">
              <a:defRPr/>
            </a:pPr>
            <a:r>
              <a:rPr lang="cs-CZ" sz="2600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Sekundární</a:t>
            </a:r>
          </a:p>
          <a:p>
            <a:pPr lvl="1" eaLnBrk="1" hangingPunct="1">
              <a:defRPr/>
            </a:pPr>
            <a:r>
              <a:rPr lang="cs-CZ" sz="2200" dirty="0" err="1"/>
              <a:t>L</a:t>
            </a:r>
            <a:r>
              <a:rPr lang="cs-CZ" sz="2200" dirty="0" err="1">
                <a:latin typeface="Arial CE" charset="-18"/>
              </a:rPr>
              <a:t>upusová</a:t>
            </a:r>
            <a:r>
              <a:rPr lang="cs-CZ" sz="2200" dirty="0">
                <a:latin typeface="Arial CE" charset="-18"/>
              </a:rPr>
              <a:t> nefritida		3,48	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ANCA + vaskulitidy	          10,27</a:t>
            </a:r>
          </a:p>
          <a:p>
            <a:pPr lvl="1" eaLnBrk="1" fontAlgn="b" hangingPunct="1">
              <a:defRPr/>
            </a:pPr>
            <a:r>
              <a:rPr lang="cs-CZ" sz="2200" dirty="0" err="1">
                <a:latin typeface="Arial CE" charset="-18"/>
              </a:rPr>
              <a:t>Henoch-Sch</a:t>
            </a:r>
            <a:r>
              <a:rPr lang="cs-CZ" sz="2200" dirty="0">
                <a:latin typeface="Arial CE" charset="-18"/>
              </a:rPr>
              <a:t>. purpura		0,82	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AL Amyloidóza			2,02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AA Amyloidóza                         0,55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Myelom				0,92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Diabetická GN			3,48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Tubulární změny		4,22</a:t>
            </a:r>
          </a:p>
          <a:p>
            <a:pPr lvl="1" eaLnBrk="1" fontAlgn="b" hangingPunct="1">
              <a:defRPr/>
            </a:pPr>
            <a:r>
              <a:rPr lang="cs-CZ" sz="2200" dirty="0">
                <a:latin typeface="Arial CE" charset="-18"/>
              </a:rPr>
              <a:t>Nefroskleróza		</a:t>
            </a:r>
            <a:r>
              <a:rPr lang="cs-CZ" sz="2200">
                <a:latin typeface="Arial CE" charset="-18"/>
              </a:rPr>
              <a:t>	5,04</a:t>
            </a:r>
            <a:endParaRPr lang="cs-CZ" sz="2200" dirty="0">
              <a:latin typeface="Arial CE" charset="-18"/>
            </a:endParaRPr>
          </a:p>
          <a:p>
            <a:pPr eaLnBrk="1" fontAlgn="b" hangingPunct="1">
              <a:defRPr/>
            </a:pPr>
            <a:endParaRPr lang="cs-CZ" sz="2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899592" y="6165304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* Údaj dle Českého statistického úřadu ČR</a:t>
            </a:r>
          </a:p>
        </p:txBody>
      </p:sp>
    </p:spTree>
    <p:extLst>
      <p:ext uri="{BB962C8B-B14F-4D97-AF65-F5344CB8AC3E}">
        <p14:creationId xmlns:p14="http://schemas.microsoft.com/office/powerpoint/2010/main" val="4091434196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5838881"/>
              </p:ext>
            </p:extLst>
          </p:nvPr>
        </p:nvGraphicFramePr>
        <p:xfrm>
          <a:off x="467544" y="260648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cs-CZ" sz="2800" b="1" dirty="0" err="1">
                <a:solidFill>
                  <a:srgbClr val="00B050"/>
                </a:solidFill>
              </a:rPr>
              <a:t>Mezidesetileté</a:t>
            </a:r>
            <a:r>
              <a:rPr lang="cs-CZ" sz="2800" b="1" dirty="0">
                <a:solidFill>
                  <a:srgbClr val="00B050"/>
                </a:solidFill>
              </a:rPr>
              <a:t> změn incidence primárních nefropatií</a:t>
            </a:r>
          </a:p>
        </p:txBody>
      </p:sp>
    </p:spTree>
    <p:extLst>
      <p:ext uri="{BB962C8B-B14F-4D97-AF65-F5344CB8AC3E}">
        <p14:creationId xmlns:p14="http://schemas.microsoft.com/office/powerpoint/2010/main" val="14764970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3263359271"/>
              </p:ext>
            </p:extLst>
          </p:nvPr>
        </p:nvGraphicFramePr>
        <p:xfrm>
          <a:off x="323528" y="548680"/>
          <a:ext cx="8229600" cy="58515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323528" y="116632"/>
            <a:ext cx="8229600" cy="1143000"/>
          </a:xfrm>
        </p:spPr>
        <p:txBody>
          <a:bodyPr/>
          <a:lstStyle/>
          <a:p>
            <a:r>
              <a:rPr lang="cs-CZ" sz="2800" b="1" dirty="0" err="1">
                <a:solidFill>
                  <a:srgbClr val="00B050"/>
                </a:solidFill>
              </a:rPr>
              <a:t>Mezidesetileté</a:t>
            </a:r>
            <a:r>
              <a:rPr lang="cs-CZ" sz="2800" b="1" dirty="0">
                <a:solidFill>
                  <a:srgbClr val="00B050"/>
                </a:solidFill>
              </a:rPr>
              <a:t> změn incidence nefropatií</a:t>
            </a:r>
          </a:p>
        </p:txBody>
      </p:sp>
    </p:spTree>
    <p:extLst>
      <p:ext uri="{BB962C8B-B14F-4D97-AF65-F5344CB8AC3E}">
        <p14:creationId xmlns:p14="http://schemas.microsoft.com/office/powerpoint/2010/main" val="42128810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600" dirty="0">
                <a:solidFill>
                  <a:srgbClr val="00B050"/>
                </a:solidFill>
              </a:rPr>
              <a:t>Změny za 20 let ve skladbě nefropatií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Mění se četnost/incidence nefropatií ve prospěch nefropatií dospělého  věku</a:t>
            </a:r>
          </a:p>
          <a:p>
            <a:pPr lvl="1"/>
            <a:r>
              <a:rPr lang="cs-CZ" dirty="0"/>
              <a:t>    MCNS</a:t>
            </a:r>
          </a:p>
          <a:p>
            <a:pPr lvl="1"/>
            <a:r>
              <a:rPr lang="cs-CZ" dirty="0"/>
              <a:t>    MGN, GN při </a:t>
            </a:r>
            <a:r>
              <a:rPr lang="cs-CZ" dirty="0" err="1"/>
              <a:t>dysproteinéiích</a:t>
            </a:r>
            <a:r>
              <a:rPr lang="cs-CZ" dirty="0"/>
              <a:t>, AAV</a:t>
            </a:r>
          </a:p>
          <a:p>
            <a:r>
              <a:rPr lang="cs-CZ" dirty="0"/>
              <a:t>Důvody:</a:t>
            </a:r>
          </a:p>
          <a:p>
            <a:pPr lvl="1"/>
            <a:r>
              <a:rPr lang="cs-CZ" dirty="0"/>
              <a:t>     Pediatrické populace</a:t>
            </a:r>
          </a:p>
          <a:p>
            <a:pPr lvl="1"/>
            <a:r>
              <a:rPr lang="cs-CZ" dirty="0"/>
              <a:t>     Starší populace</a:t>
            </a:r>
          </a:p>
          <a:p>
            <a:pPr lvl="1"/>
            <a:r>
              <a:rPr lang="cs-CZ" dirty="0"/>
              <a:t>Odlišná bioptická aktivita</a:t>
            </a:r>
          </a:p>
          <a:p>
            <a:endParaRPr lang="cs-CZ" dirty="0"/>
          </a:p>
        </p:txBody>
      </p:sp>
      <p:sp>
        <p:nvSpPr>
          <p:cNvPr id="6" name="Šipka doprava se zářezem 5"/>
          <p:cNvSpPr/>
          <p:nvPr/>
        </p:nvSpPr>
        <p:spPr>
          <a:xfrm rot="5400000">
            <a:off x="1182027" y="2660282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se zářezem 7"/>
          <p:cNvSpPr/>
          <p:nvPr/>
        </p:nvSpPr>
        <p:spPr>
          <a:xfrm rot="16200000">
            <a:off x="1182028" y="3181108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se zářezem 8"/>
          <p:cNvSpPr/>
          <p:nvPr/>
        </p:nvSpPr>
        <p:spPr>
          <a:xfrm rot="5400000">
            <a:off x="1291383" y="4244458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se zářezem 9"/>
          <p:cNvSpPr/>
          <p:nvPr/>
        </p:nvSpPr>
        <p:spPr>
          <a:xfrm rot="16200000">
            <a:off x="1334428" y="4820521"/>
            <a:ext cx="432048" cy="529325"/>
          </a:xfrm>
          <a:prstGeom prst="notchedRightArrow">
            <a:avLst>
              <a:gd name="adj1" fmla="val 50000"/>
              <a:gd name="adj2" fmla="val 4860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41368D5-0824-4C3D-A89B-884D1CBCEF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4194595"/>
            <a:ext cx="2371725" cy="1781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78965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ftr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cs-CZ" altLang="en-US"/>
              <a:t>Nefrologický kongres 2016</a:t>
            </a:r>
          </a:p>
        </p:txBody>
      </p:sp>
      <p:sp>
        <p:nvSpPr>
          <p:cNvPr id="17411" name="Zástupný symbol pro zápatí 3"/>
          <p:cNvSpPr txBox="1">
            <a:spLocks noGrp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r>
              <a:rPr lang="cs-CZ" altLang="en-US" sz="1000"/>
              <a:t>Praha 2014</a:t>
            </a:r>
          </a:p>
        </p:txBody>
      </p:sp>
      <p:pic>
        <p:nvPicPr>
          <p:cNvPr id="1741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979613" y="34925"/>
            <a:ext cx="4679950" cy="6618288"/>
          </a:xfrm>
          <a:noFill/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solid"/>
                <a:miter lim="800000"/>
                <a:headEnd/>
                <a:tailEnd/>
              </a14:hiddenLine>
            </a:ext>
            <a:ext uri="{53640926-AAD7-44D8-BBD7-CCE9431645EC}">
              <a14:shadowObscured xmlns:a14="http://schemas.microsoft.com/office/drawing/2010/main" val="1"/>
            </a:ext>
          </a:extLst>
        </p:spPr>
      </p:pic>
      <p:sp>
        <p:nvSpPr>
          <p:cNvPr id="2" name="Ovál 1"/>
          <p:cNvSpPr/>
          <p:nvPr/>
        </p:nvSpPr>
        <p:spPr>
          <a:xfrm>
            <a:off x="2347392" y="5805264"/>
            <a:ext cx="4672880" cy="587152"/>
          </a:xfrm>
          <a:prstGeom prst="ellipse">
            <a:avLst/>
          </a:prstGeom>
          <a:noFill/>
          <a:ln w="539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154080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27950BF-3A62-4AE1-AF2C-2E8BE1F43D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5720" y="1323796"/>
            <a:ext cx="7038956" cy="5394246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0B01F55B-E09D-4D75-8D2F-A7850952DB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15808" y="4097588"/>
            <a:ext cx="1108151" cy="2397450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05902" y="419350"/>
            <a:ext cx="9143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00B050"/>
                </a:solidFill>
              </a:rPr>
              <a:t>Probioptovanost</a:t>
            </a:r>
            <a:r>
              <a:rPr lang="cs-CZ" sz="2800" b="1" dirty="0">
                <a:solidFill>
                  <a:srgbClr val="00B050"/>
                </a:solidFill>
              </a:rPr>
              <a:t> v krajích ČR /100 000obyvatel </a:t>
            </a:r>
          </a:p>
          <a:p>
            <a:r>
              <a:rPr lang="cs-CZ" sz="2800" b="1" dirty="0">
                <a:solidFill>
                  <a:srgbClr val="00B050"/>
                </a:solidFill>
              </a:rPr>
              <a:t>v roce 2017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211960" y="5661248"/>
            <a:ext cx="25398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Za rok 2017, počet </a:t>
            </a:r>
            <a:r>
              <a:rPr lang="cs-CZ" dirty="0" err="1"/>
              <a:t>obv</a:t>
            </a:r>
            <a:r>
              <a:rPr lang="cs-CZ" dirty="0"/>
              <a:t>. K 1.1.2017</a:t>
            </a:r>
          </a:p>
        </p:txBody>
      </p:sp>
    </p:spTree>
    <p:extLst>
      <p:ext uri="{BB962C8B-B14F-4D97-AF65-F5344CB8AC3E}">
        <p14:creationId xmlns:p14="http://schemas.microsoft.com/office/powerpoint/2010/main" val="3028717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870995"/>
            <a:ext cx="7772400" cy="1362075"/>
          </a:xfrm>
        </p:spPr>
        <p:txBody>
          <a:bodyPr/>
          <a:lstStyle/>
          <a:p>
            <a:r>
              <a:rPr lang="cs-CZ" dirty="0">
                <a:solidFill>
                  <a:srgbClr val="33676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Celkově provedeno:</a:t>
            </a:r>
            <a:br>
              <a:rPr lang="cs-CZ" dirty="0">
                <a:solidFill>
                  <a:srgbClr val="33676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cs-CZ" dirty="0">
                <a:solidFill>
                  <a:srgbClr val="336765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cs-CZ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20 457  BIOPSIÍ NATIVNÍCH LEDVIN 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683568" y="1124744"/>
            <a:ext cx="7772400" cy="1500187"/>
          </a:xfrm>
        </p:spPr>
        <p:txBody>
          <a:bodyPr/>
          <a:lstStyle/>
          <a:p>
            <a:r>
              <a:rPr lang="cs-CZ" sz="4000" b="1" dirty="0">
                <a:solidFill>
                  <a:srgbClr val="336765"/>
                </a:solidFill>
              </a:rPr>
              <a:t>Souhrnná data za 1994-2025</a:t>
            </a:r>
          </a:p>
        </p:txBody>
      </p:sp>
    </p:spTree>
    <p:extLst>
      <p:ext uri="{BB962C8B-B14F-4D97-AF65-F5344CB8AC3E}">
        <p14:creationId xmlns:p14="http://schemas.microsoft.com/office/powerpoint/2010/main" val="324716619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AEC73-7DAF-290A-8B43-0315A4348D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>
            <a:extLst>
              <a:ext uri="{FF2B5EF4-FFF2-40B4-BE49-F238E27FC236}">
                <a16:creationId xmlns:a16="http://schemas.microsoft.com/office/drawing/2014/main" id="{8AB0EC24-1218-E38D-22F1-7DE256964DA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>
                <a:solidFill>
                  <a:srgbClr val="336765"/>
                </a:solidFill>
                <a:latin typeface="Britannic Bold" panose="020B0903060703020204" pitchFamily="34" charset="0"/>
              </a:rPr>
              <a:t>Absolutní počty biopsií 1995-2025</a:t>
            </a:r>
          </a:p>
        </p:txBody>
      </p:sp>
      <p:graphicFrame>
        <p:nvGraphicFramePr>
          <p:cNvPr id="2" name="Object 3">
            <a:extLst>
              <a:ext uri="{FF2B5EF4-FFF2-40B4-BE49-F238E27FC236}">
                <a16:creationId xmlns:a16="http://schemas.microsoft.com/office/drawing/2014/main" id="{C9AA8061-792E-E024-8A51-7B28E86CF3E5}"/>
              </a:ext>
            </a:extLst>
          </p:cNvPr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978074153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ovéPole 2">
            <a:extLst>
              <a:ext uri="{FF2B5EF4-FFF2-40B4-BE49-F238E27FC236}">
                <a16:creationId xmlns:a16="http://schemas.microsoft.com/office/drawing/2014/main" id="{5CCF425E-C765-1A30-8F5A-F776B3027F80}"/>
              </a:ext>
            </a:extLst>
          </p:cNvPr>
          <p:cNvSpPr txBox="1"/>
          <p:nvPr/>
        </p:nvSpPr>
        <p:spPr>
          <a:xfrm>
            <a:off x="5652120" y="2852936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COVID</a:t>
            </a:r>
          </a:p>
        </p:txBody>
      </p:sp>
    </p:spTree>
    <p:extLst>
      <p:ext uri="{BB962C8B-B14F-4D97-AF65-F5344CB8AC3E}">
        <p14:creationId xmlns:p14="http://schemas.microsoft.com/office/powerpoint/2010/main" val="726703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 Relativní počty  mužů a žen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265708518"/>
              </p:ext>
            </p:extLst>
          </p:nvPr>
        </p:nvGraphicFramePr>
        <p:xfrm>
          <a:off x="467544" y="1450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3824377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Absolutní počty biopsií v „dětských“ a „dospělých“ centrech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90457813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8655540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 Relativní počty biopsií v „dětských“ a „dospělých“ centrech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72512228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7195116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Arteriální HT v době biopsie-absolutní čísla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25429758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533855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 Arteriální HT v době biopsie relativní čísla </a:t>
            </a:r>
            <a:endParaRPr lang="cs-CZ" altLang="cs-CZ" sz="4000" dirty="0">
              <a:solidFill>
                <a:srgbClr val="FF0000"/>
              </a:solidFill>
            </a:endParaRP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26939107"/>
              </p:ext>
            </p:extLst>
          </p:nvPr>
        </p:nvGraphicFramePr>
        <p:xfrm>
          <a:off x="395536" y="1124744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950574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err="1"/>
              <a:t>Erytrocyturie</a:t>
            </a:r>
            <a:r>
              <a:rPr lang="cs-CZ" altLang="cs-CZ" sz="4000" dirty="0"/>
              <a:t> v době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731040983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513485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 err="1"/>
              <a:t>Erytrocyturie</a:t>
            </a:r>
            <a:r>
              <a:rPr lang="cs-CZ" altLang="cs-CZ" sz="4000" dirty="0"/>
              <a:t> v době RB-relativní čísla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00757515"/>
              </p:ext>
            </p:extLst>
          </p:nvPr>
        </p:nvGraphicFramePr>
        <p:xfrm>
          <a:off x="467544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752452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Kreatinin v době RB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606273337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159144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12454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Kreatinin v době RB-relativní čísla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713108906"/>
              </p:ext>
            </p:extLst>
          </p:nvPr>
        </p:nvGraphicFramePr>
        <p:xfrm>
          <a:off x="467544" y="1052736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9413870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Proteinurie v době RB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4006171603"/>
              </p:ext>
            </p:extLst>
          </p:nvPr>
        </p:nvGraphicFramePr>
        <p:xfrm>
          <a:off x="323528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552242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88640"/>
            <a:ext cx="8686800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Proteinurie v době RB-relativní čísla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922103747"/>
              </p:ext>
            </p:extLst>
          </p:nvPr>
        </p:nvGraphicFramePr>
        <p:xfrm>
          <a:off x="539552" y="1196752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143720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750" y="404813"/>
            <a:ext cx="7543800" cy="1295400"/>
          </a:xfrm>
        </p:spPr>
        <p:txBody>
          <a:bodyPr/>
          <a:lstStyle/>
          <a:p>
            <a:pPr eaLnBrk="1" hangingPunct="1"/>
            <a:r>
              <a:rPr lang="cs-CZ" altLang="cs-CZ" sz="2400" b="0" dirty="0"/>
              <a:t>Relativní zastoupení DIABETIKŮ v letech 1999-2025 (celkově </a:t>
            </a:r>
            <a:r>
              <a:rPr lang="cs-CZ" altLang="cs-CZ" sz="2400" dirty="0"/>
              <a:t> 2685 DM/14 579 RB</a:t>
            </a:r>
            <a:r>
              <a:rPr lang="cs-CZ" altLang="cs-CZ" sz="2400" b="0" dirty="0"/>
              <a:t>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4294967295"/>
            <p:extLst>
              <p:ext uri="{D42A27DB-BD31-4B8C-83A1-F6EECF244321}">
                <p14:modId xmlns:p14="http://schemas.microsoft.com/office/powerpoint/2010/main" val="2453020591"/>
              </p:ext>
            </p:extLst>
          </p:nvPr>
        </p:nvGraphicFramePr>
        <p:xfrm>
          <a:off x="374328" y="1319560"/>
          <a:ext cx="8062913" cy="60483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459834160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332656"/>
            <a:ext cx="7319963" cy="671512"/>
          </a:xfrm>
        </p:spPr>
        <p:txBody>
          <a:bodyPr/>
          <a:lstStyle/>
          <a:p>
            <a:pPr eaLnBrk="1" hangingPunct="1"/>
            <a:r>
              <a:rPr lang="cs-CZ" altLang="cs-CZ" sz="2400" dirty="0"/>
              <a:t>Relativní zastoupení DLE ZAMĚŘOVACÍCH METOD v letech 1994-2025   (celkově 20 457 RB) </a:t>
            </a:r>
            <a:r>
              <a:rPr lang="cs-CZ" altLang="cs-CZ" sz="2400" dirty="0">
                <a:solidFill>
                  <a:srgbClr val="FF0000"/>
                </a:solidFill>
              </a:rPr>
              <a:t> </a:t>
            </a:r>
            <a:endParaRPr lang="cs-CZ" altLang="cs-CZ" sz="1700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1000669398"/>
              </p:ext>
            </p:extLst>
          </p:nvPr>
        </p:nvGraphicFramePr>
        <p:xfrm>
          <a:off x="179512" y="980728"/>
          <a:ext cx="13461048" cy="657148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93571968"/>
      </p:ext>
    </p:extLst>
  </p:cSld>
  <p:clrMapOvr>
    <a:masterClrMapping/>
  </p:clrMapOvr>
  <p:transition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RB  komplikace (%)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800065102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6490974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Závažné komplikace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56434063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5624565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Malé komplikace RB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691896339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5153885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Vybrané primární </a:t>
            </a:r>
            <a:r>
              <a:rPr lang="cs-CZ" altLang="cs-CZ" sz="4000" dirty="0" err="1"/>
              <a:t>glomerulopatie</a:t>
            </a:r>
            <a:endParaRPr lang="cs-CZ" altLang="cs-CZ" sz="4000" dirty="0"/>
          </a:p>
        </p:txBody>
      </p:sp>
      <p:graphicFrame>
        <p:nvGraphicFramePr>
          <p:cNvPr id="2" name="Object 5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536348124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7398358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cs-CZ" altLang="cs-CZ" dirty="0"/>
              <a:t>Lipoidní nefróza </a:t>
            </a:r>
            <a:r>
              <a:rPr lang="cs-CZ" altLang="cs-CZ" dirty="0" err="1"/>
              <a:t>glomerulopatie</a:t>
            </a:r>
            <a:endParaRPr lang="cs-CZ" altLang="cs-CZ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582543780"/>
              </p:ext>
            </p:extLst>
          </p:nvPr>
        </p:nvGraphicFramePr>
        <p:xfrm>
          <a:off x="415925" y="1124745"/>
          <a:ext cx="8582452" cy="5479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7331091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-900608" y="274638"/>
            <a:ext cx="11017224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Fokálně segmentální </a:t>
            </a:r>
            <a:r>
              <a:rPr lang="cs-CZ" altLang="cs-CZ" sz="4000" dirty="0" err="1"/>
              <a:t>glomeruloskleróza</a:t>
            </a:r>
            <a:r>
              <a:rPr lang="cs-CZ" altLang="cs-CZ" sz="4000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57557036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258847822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Membranózní</a:t>
            </a:r>
            <a:r>
              <a:rPr lang="cs-CZ" altLang="cs-CZ" dirty="0"/>
              <a:t> GN 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990125101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40815186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Membranoproliferativní</a:t>
            </a:r>
            <a:r>
              <a:rPr lang="cs-CZ" altLang="cs-CZ" dirty="0"/>
              <a:t> GN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194714011"/>
              </p:ext>
            </p:extLst>
          </p:nvPr>
        </p:nvGraphicFramePr>
        <p:xfrm>
          <a:off x="674687" y="1450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6507099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IgA</a:t>
            </a:r>
            <a:r>
              <a:rPr lang="cs-CZ" altLang="cs-CZ" dirty="0"/>
              <a:t> </a:t>
            </a:r>
            <a:r>
              <a:rPr lang="cs-CZ" altLang="cs-CZ" dirty="0" err="1"/>
              <a:t>glomerulopatie</a:t>
            </a:r>
            <a:r>
              <a:rPr lang="cs-CZ" altLang="cs-CZ" dirty="0"/>
              <a:t> 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515437347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9611718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/>
              <a:t>Mezidesetileté</a:t>
            </a:r>
            <a:r>
              <a:rPr lang="cs-CZ" dirty="0"/>
              <a:t> změny u primárních nefropatií</a:t>
            </a:r>
          </a:p>
        </p:txBody>
      </p:sp>
      <p:graphicFrame>
        <p:nvGraphicFramePr>
          <p:cNvPr id="4" name="Zástupný symbol pro graf 3"/>
          <p:cNvGraphicFramePr>
            <a:graphicFrameLocks noGrp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2156915472"/>
              </p:ext>
            </p:extLst>
          </p:nvPr>
        </p:nvGraphicFramePr>
        <p:xfrm>
          <a:off x="457200" y="1719263"/>
          <a:ext cx="8229600" cy="44116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01006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Vybrané sekundární </a:t>
            </a:r>
            <a:r>
              <a:rPr lang="cs-CZ" altLang="cs-CZ" sz="4000" dirty="0" err="1"/>
              <a:t>glomerulopatie</a:t>
            </a:r>
            <a:r>
              <a:rPr lang="cs-CZ" altLang="cs-CZ" sz="4000" dirty="0"/>
              <a:t> </a:t>
            </a:r>
            <a:r>
              <a:rPr lang="cs-CZ" altLang="cs-CZ" sz="4000" dirty="0" err="1"/>
              <a:t>glomerulopatie</a:t>
            </a:r>
            <a:endParaRPr lang="cs-CZ" altLang="cs-CZ" sz="4000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142928954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7536146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Lupusová</a:t>
            </a:r>
            <a:r>
              <a:rPr lang="cs-CZ" altLang="cs-CZ" dirty="0"/>
              <a:t> nefritida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28963582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2579802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Henoch-Schonleinova</a:t>
            </a:r>
            <a:r>
              <a:rPr lang="cs-CZ" altLang="cs-CZ" dirty="0"/>
              <a:t> purpura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111082468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8832778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-1044624" y="274638"/>
            <a:ext cx="11593288" cy="1143000"/>
          </a:xfrm>
        </p:spPr>
        <p:txBody>
          <a:bodyPr/>
          <a:lstStyle/>
          <a:p>
            <a:pPr eaLnBrk="1" hangingPunct="1"/>
            <a:r>
              <a:rPr lang="cs-CZ" altLang="cs-CZ" sz="4000" dirty="0" err="1"/>
              <a:t>Pauciiumunní</a:t>
            </a:r>
            <a:r>
              <a:rPr lang="cs-CZ" altLang="cs-CZ" sz="4000" dirty="0"/>
              <a:t> GN (ANCA asociované)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869775524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2581700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Diabetická </a:t>
            </a:r>
            <a:r>
              <a:rPr lang="cs-CZ" altLang="cs-CZ" dirty="0" err="1"/>
              <a:t>glomeruloskleróza</a:t>
            </a:r>
            <a:endParaRPr lang="cs-CZ" altLang="cs-CZ" dirty="0"/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569149990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9556402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>
          <a:xfrm>
            <a:off x="-85842" y="260648"/>
            <a:ext cx="9227368" cy="1143000"/>
          </a:xfrm>
        </p:spPr>
        <p:txBody>
          <a:bodyPr/>
          <a:lstStyle/>
          <a:p>
            <a:pPr eaLnBrk="1" hangingPunct="1"/>
            <a:r>
              <a:rPr lang="cs-CZ" altLang="cs-CZ" sz="4000" dirty="0" err="1"/>
              <a:t>Glomerulopatie</a:t>
            </a:r>
            <a:r>
              <a:rPr lang="cs-CZ" altLang="cs-CZ" sz="4000" dirty="0"/>
              <a:t> při </a:t>
            </a:r>
            <a:r>
              <a:rPr lang="cs-CZ" altLang="cs-CZ" sz="4000" dirty="0" err="1"/>
              <a:t>dysproteinémiích</a:t>
            </a:r>
            <a:r>
              <a:rPr lang="cs-CZ" altLang="cs-CZ" sz="4000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319602742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48364791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Nefroskleróza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07323127"/>
              </p:ext>
            </p:extLst>
          </p:nvPr>
        </p:nvGraphicFramePr>
        <p:xfrm>
          <a:off x="415925" y="1196975"/>
          <a:ext cx="8469313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0014275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Vybrané hereditární nefropatie </a:t>
            </a:r>
            <a:r>
              <a:rPr lang="cs-CZ" altLang="cs-CZ" dirty="0" err="1"/>
              <a:t>glomerulopatie</a:t>
            </a:r>
            <a:r>
              <a:rPr lang="cs-CZ" altLang="cs-CZ" dirty="0"/>
              <a:t> 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3049737323"/>
              </p:ext>
            </p:extLst>
          </p:nvPr>
        </p:nvGraphicFramePr>
        <p:xfrm>
          <a:off x="251520" y="1124744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7088923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0648"/>
            <a:ext cx="9299376" cy="1143000"/>
          </a:xfrm>
        </p:spPr>
        <p:txBody>
          <a:bodyPr/>
          <a:lstStyle/>
          <a:p>
            <a:pPr eaLnBrk="1" hangingPunct="1"/>
            <a:r>
              <a:rPr lang="cs-CZ" altLang="cs-CZ" sz="4000" dirty="0"/>
              <a:t>Syndrom tenkých bazálních membrán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548233436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12309538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 err="1"/>
              <a:t>Alportův</a:t>
            </a:r>
            <a:r>
              <a:rPr lang="cs-CZ" altLang="cs-CZ" dirty="0"/>
              <a:t> syndrom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621086951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07106192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dirty="0"/>
              <a:t>Ostatní bioptické nálezy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772652543"/>
              </p:ext>
            </p:extLst>
          </p:nvPr>
        </p:nvGraphicFramePr>
        <p:xfrm>
          <a:off x="422275" y="1196975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16786494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Biopsie bez morfologické diagnózy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125616960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724580619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4000" dirty="0"/>
              <a:t>Relativní zastoupení nediagnostických biopsií</a:t>
            </a:r>
          </a:p>
        </p:txBody>
      </p:sp>
      <p:graphicFrame>
        <p:nvGraphicFramePr>
          <p:cNvPr id="2" name="Object 3"/>
          <p:cNvGraphicFramePr>
            <a:graphicFrameLocks noGrp="1" noChangeAspect="1"/>
          </p:cNvGraphicFramePr>
          <p:nvPr>
            <p:ph type="chart" sz="half" idx="1"/>
            <p:extLst>
              <p:ext uri="{D42A27DB-BD31-4B8C-83A1-F6EECF244321}">
                <p14:modId xmlns:p14="http://schemas.microsoft.com/office/powerpoint/2010/main" val="2176568569"/>
              </p:ext>
            </p:extLst>
          </p:nvPr>
        </p:nvGraphicFramePr>
        <p:xfrm>
          <a:off x="452438" y="1176338"/>
          <a:ext cx="8455025" cy="54070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172366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3F9B6FF-F611-45F6-9847-F90F9B5F22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908720"/>
            <a:ext cx="8229600" cy="4525963"/>
          </a:xfrm>
        </p:spPr>
        <p:txBody>
          <a:bodyPr/>
          <a:lstStyle/>
          <a:p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Pro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přehledost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celkových výsledků jsou do  tohoto sdělení vloženy některé údaje, které byly formou přednášky prezentovány na Kongrese České </a:t>
            </a:r>
            <a:r>
              <a:rPr lang="cs-CZ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nefrologické</a:t>
            </a:r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společnosti v roce 2025. Celé sdělení, které se týká dat z let 2005-2024 je dostupné na stránkách ČNS</a:t>
            </a:r>
          </a:p>
          <a:p>
            <a:r>
              <a:rPr lang="cs-C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Jedná se o následujících 5 slidů</a:t>
            </a:r>
          </a:p>
        </p:txBody>
      </p:sp>
    </p:spTree>
    <p:extLst>
      <p:ext uri="{BB962C8B-B14F-4D97-AF65-F5344CB8AC3E}">
        <p14:creationId xmlns:p14="http://schemas.microsoft.com/office/powerpoint/2010/main" val="400569937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Zástupný obsah 4">
            <a:extLst>
              <a:ext uri="{FF2B5EF4-FFF2-40B4-BE49-F238E27FC236}">
                <a16:creationId xmlns:a16="http://schemas.microsoft.com/office/drawing/2014/main" id="{6A5C1A52-6D3D-4CC7-AFEB-9C9E747D7C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1784716"/>
            <a:ext cx="8229600" cy="4156931"/>
          </a:xfrm>
        </p:spPr>
      </p:pic>
    </p:spTree>
    <p:extLst>
      <p:ext uri="{BB962C8B-B14F-4D97-AF65-F5344CB8AC3E}">
        <p14:creationId xmlns:p14="http://schemas.microsoft.com/office/powerpoint/2010/main" val="52348978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5138954-B285-446D-A5BD-33F9BD7FC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72411"/>
            <a:ext cx="9144000" cy="4713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167013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06E5CBE2-B7F4-4CDD-9B69-E073C0BE16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72" y="875943"/>
            <a:ext cx="8992855" cy="5106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845680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>
            <a:extLst>
              <a:ext uri="{FF2B5EF4-FFF2-40B4-BE49-F238E27FC236}">
                <a16:creationId xmlns:a16="http://schemas.microsoft.com/office/drawing/2014/main" id="{2E2C34F1-E670-4E2B-B015-4B4F032B72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" y="828312"/>
            <a:ext cx="9135750" cy="520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3009248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D44B98FC-3FF8-4A23-BF96-A41592B1A3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414" y="1056944"/>
            <a:ext cx="9107171" cy="4744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91743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Zástupný symbol pro obsah 2"/>
          <p:cNvSpPr>
            <a:spLocks noGrp="1"/>
          </p:cNvSpPr>
          <p:nvPr>
            <p:ph idx="4294967295"/>
          </p:nvPr>
        </p:nvSpPr>
        <p:spPr>
          <a:xfrm>
            <a:off x="1219200" y="850900"/>
            <a:ext cx="7772400" cy="5397500"/>
          </a:xfrm>
        </p:spPr>
        <p:txBody>
          <a:bodyPr/>
          <a:lstStyle/>
          <a:p>
            <a:endParaRPr lang="cs-CZ" altLang="cs-CZ" dirty="0">
              <a:solidFill>
                <a:srgbClr val="66FF33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cs-CZ" altLang="cs-CZ" sz="3400" b="1" dirty="0"/>
              <a:t>	</a:t>
            </a:r>
          </a:p>
          <a:p>
            <a:pPr>
              <a:buFont typeface="Wingdings" pitchFamily="2" charset="2"/>
              <a:buNone/>
            </a:pPr>
            <a:endParaRPr lang="cs-CZ" altLang="cs-CZ" sz="3400" b="1" dirty="0"/>
          </a:p>
          <a:p>
            <a:r>
              <a:rPr lang="cs-CZ" altLang="cs-CZ" sz="2600" dirty="0"/>
              <a:t>„Otcům zakladatelům“ : Tesař, Rychlík</a:t>
            </a:r>
            <a:endParaRPr lang="cs-CZ" altLang="cs-CZ" sz="2800" b="1" u="sng" dirty="0">
              <a:solidFill>
                <a:srgbClr val="66FF33"/>
              </a:solidFill>
            </a:endParaRPr>
          </a:p>
          <a:p>
            <a:r>
              <a:rPr lang="cs-CZ" altLang="cs-CZ" sz="2600" dirty="0"/>
              <a:t>České </a:t>
            </a:r>
            <a:r>
              <a:rPr lang="cs-CZ" altLang="cs-CZ" sz="2600" dirty="0" err="1"/>
              <a:t>nefrologické</a:t>
            </a:r>
            <a:r>
              <a:rPr lang="cs-CZ" altLang="cs-CZ" sz="2600" dirty="0"/>
              <a:t> společnosti</a:t>
            </a:r>
          </a:p>
          <a:p>
            <a:r>
              <a:rPr lang="cs-CZ" altLang="cs-CZ" sz="2400" b="1" u="sng" dirty="0"/>
              <a:t>Všem kolegům, kteří do registru pravidelně přispívají</a:t>
            </a:r>
          </a:p>
          <a:p>
            <a:pPr lvl="1"/>
            <a:r>
              <a:rPr lang="cs-CZ" altLang="cs-CZ" sz="2200" dirty="0"/>
              <a:t>kteří  </a:t>
            </a:r>
            <a:r>
              <a:rPr lang="cs-CZ" altLang="cs-CZ" sz="2200" dirty="0" err="1"/>
              <a:t>bioptují</a:t>
            </a:r>
            <a:r>
              <a:rPr lang="cs-CZ" altLang="cs-CZ" sz="2200" dirty="0"/>
              <a:t> (</a:t>
            </a:r>
            <a:r>
              <a:rPr lang="cs-CZ" altLang="cs-CZ" sz="2200" dirty="0" err="1"/>
              <a:t>bioptovali</a:t>
            </a:r>
            <a:r>
              <a:rPr lang="cs-CZ" altLang="cs-CZ" sz="2200" dirty="0"/>
              <a:t>)</a:t>
            </a:r>
          </a:p>
          <a:p>
            <a:pPr lvl="1"/>
            <a:r>
              <a:rPr lang="cs-CZ" altLang="cs-CZ" sz="2200" dirty="0"/>
              <a:t>kteří </a:t>
            </a:r>
            <a:r>
              <a:rPr lang="cs-CZ" altLang="cs-CZ" sz="2200"/>
              <a:t>zadávají (zadávali</a:t>
            </a:r>
            <a:r>
              <a:rPr lang="cs-CZ" altLang="cs-CZ" sz="2200" dirty="0"/>
              <a:t>) data</a:t>
            </a:r>
          </a:p>
          <a:p>
            <a:pPr lvl="1"/>
            <a:r>
              <a:rPr lang="cs-CZ" altLang="cs-CZ" sz="2200" dirty="0"/>
              <a:t>kteří zpracovávají (zpracovávali) data</a:t>
            </a:r>
          </a:p>
          <a:p>
            <a:endParaRPr lang="cs-CZ" altLang="cs-CZ" sz="2600" dirty="0"/>
          </a:p>
          <a:p>
            <a:endParaRPr lang="cs-CZ" altLang="cs-CZ" sz="2600" dirty="0"/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06FFA3B-9D58-4DA1-8F83-704C323D6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60" y="116632"/>
            <a:ext cx="4048690" cy="2210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7102379"/>
      </p:ext>
    </p:extLst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3794</TotalTime>
  <Words>1105</Words>
  <Application>Microsoft Office PowerPoint</Application>
  <PresentationFormat>Předvádění na obrazovce (4:3)</PresentationFormat>
  <Paragraphs>247</Paragraphs>
  <Slides>73</Slides>
  <Notes>4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73</vt:i4>
      </vt:variant>
    </vt:vector>
  </HeadingPairs>
  <TitlesOfParts>
    <vt:vector size="80" baseType="lpstr">
      <vt:lpstr>Arial</vt:lpstr>
      <vt:lpstr>Arial CE</vt:lpstr>
      <vt:lpstr>Britannic Bold</vt:lpstr>
      <vt:lpstr>Calibri</vt:lpstr>
      <vt:lpstr>Times New Roman</vt:lpstr>
      <vt:lpstr>Wingdings</vt:lpstr>
      <vt:lpstr>Výchozí návrh</vt:lpstr>
      <vt:lpstr>Český registr biopsií nativních ledvin 1994-2025 </vt:lpstr>
      <vt:lpstr>Český registr biopsií nativních ledvin</vt:lpstr>
      <vt:lpstr>Aktuálně bioptující centra</vt:lpstr>
      <vt:lpstr>Aktuálně bioptující centra</vt:lpstr>
      <vt:lpstr>Aktuálně bioptující centra</vt:lpstr>
      <vt:lpstr>Počty biopsií v aktuálně bioptujících centrech</vt:lpstr>
      <vt:lpstr>Centra pro dospělé - Praha  </vt:lpstr>
      <vt:lpstr>Centra pro dospělé - Čechy bez Prahy</vt:lpstr>
      <vt:lpstr>Centra pro dospělé - Morava a Slezsko </vt:lpstr>
      <vt:lpstr>Pediatrická centra - Čechy </vt:lpstr>
      <vt:lpstr>Pediatrická centra- Morava a Slezsko </vt:lpstr>
      <vt:lpstr>II. Sběr dat a sledované údaje </vt:lpstr>
      <vt:lpstr>Nově přidané diagnózy</vt:lpstr>
      <vt:lpstr>Prezentace aplikace PowerPoint</vt:lpstr>
      <vt:lpstr>IV. Vlastní výsledky  Klinicko-laboratorní údaje </vt:lpstr>
      <vt:lpstr>Celkem  893 biopsií nativních ledvin </vt:lpstr>
      <vt:lpstr>Absolutní zastoupení nefropatií v 2025 (celkově  893 RB)</vt:lpstr>
      <vt:lpstr>Absolutní zastoupení PRIMÁRNÍCH nefropatií  v roce 2025   (celkově 425 RB)</vt:lpstr>
      <vt:lpstr>Absolutní zastoupení GN U SYSTÉMOVÝCH ONEMOCNĚNÍ v roce 2025 (celkově 57 RB)</vt:lpstr>
      <vt:lpstr>Absolutní zastoupení GN U ONEMOCNĚNÍ CÉV  v roce 2025 (celkově 183 RB)</vt:lpstr>
      <vt:lpstr>Absolutní zastoupení GN  U METABOLICKÝCH  ONEMOCNĚNÍ v roce 2025 (celkově  87 RB)</vt:lpstr>
      <vt:lpstr>Absolutní zastoupení GN  U DYSPROTEINÉMIE  v roce 2025 (celkově  41 RB)</vt:lpstr>
      <vt:lpstr>Incidence /1mil.obyvatel k 1.1.2025  v ČR 10 909 500  obyvatel  *</vt:lpstr>
      <vt:lpstr>Mezidesetileté změn incidence primárních nefropatií</vt:lpstr>
      <vt:lpstr>Mezidesetileté změn incidence nefropatií</vt:lpstr>
      <vt:lpstr>Změny za 20 let ve skladbě nefropatií</vt:lpstr>
      <vt:lpstr>Prezentace aplikace PowerPoint</vt:lpstr>
      <vt:lpstr>Prezentace aplikace PowerPoint</vt:lpstr>
      <vt:lpstr>Celkově provedeno:  20 457  BIOPSIÍ NATIVNÍCH LEDVIN </vt:lpstr>
      <vt:lpstr>Absolutní počty biopsií 1995-2025</vt:lpstr>
      <vt:lpstr> Relativní počty  mužů a žen </vt:lpstr>
      <vt:lpstr>Absolutní počty biopsií v „dětských“ a „dospělých“ centrech </vt:lpstr>
      <vt:lpstr> Relativní počty biopsií v „dětských“ a „dospělých“ centrech</vt:lpstr>
      <vt:lpstr>Arteriální HT v době biopsie-absolutní čísla </vt:lpstr>
      <vt:lpstr> Arteriální HT v době biopsie relativní čísla </vt:lpstr>
      <vt:lpstr>Erytrocyturie v době RB</vt:lpstr>
      <vt:lpstr>Erytrocyturie v době RB-relativní čísla</vt:lpstr>
      <vt:lpstr>Kreatinin v době RB </vt:lpstr>
      <vt:lpstr>Kreatinin v době RB-relativní čísla </vt:lpstr>
      <vt:lpstr>Proteinurie v době RB </vt:lpstr>
      <vt:lpstr>Proteinurie v době RB-relativní čísla</vt:lpstr>
      <vt:lpstr>Relativní zastoupení DIABETIKŮ v letech 1999-2025 (celkově  2685 DM/14 579 RB)</vt:lpstr>
      <vt:lpstr>Relativní zastoupení DLE ZAMĚŘOVACÍCH METOD v letech 1994-2025   (celkově 20 457 RB)  </vt:lpstr>
      <vt:lpstr>RB  komplikace (%)</vt:lpstr>
      <vt:lpstr>Závažné komplikace RB</vt:lpstr>
      <vt:lpstr>Malé komplikace RB</vt:lpstr>
      <vt:lpstr>Vybrané primární glomerulopatie</vt:lpstr>
      <vt:lpstr>Lipoidní nefróza glomerulopatie</vt:lpstr>
      <vt:lpstr>Fokálně segmentální glomeruloskleróza </vt:lpstr>
      <vt:lpstr>Membranózní GN  </vt:lpstr>
      <vt:lpstr>Membranoproliferativní GN</vt:lpstr>
      <vt:lpstr>IgA glomerulopatie  </vt:lpstr>
      <vt:lpstr>Mezidesetileté změny u primárních nefropatií</vt:lpstr>
      <vt:lpstr>Vybrané sekundární glomerulopatie glomerulopatie</vt:lpstr>
      <vt:lpstr>Lupusová nefritida</vt:lpstr>
      <vt:lpstr>Henoch-Schonleinova purpura</vt:lpstr>
      <vt:lpstr>Pauciiumunní GN (ANCA asociované) </vt:lpstr>
      <vt:lpstr>Diabetická glomeruloskleróza</vt:lpstr>
      <vt:lpstr>Glomerulopatie při dysproteinémiích </vt:lpstr>
      <vt:lpstr>Nefroskleróza</vt:lpstr>
      <vt:lpstr>Vybrané hereditární nefropatie glomerulopatie </vt:lpstr>
      <vt:lpstr>Syndrom tenkých bazálních membrán</vt:lpstr>
      <vt:lpstr>Alportův syndrom</vt:lpstr>
      <vt:lpstr>Ostatní bioptické nálezy</vt:lpstr>
      <vt:lpstr>Biopsie bez morfologické diagnózy</vt:lpstr>
      <vt:lpstr>Relativní zastoupení nediagnostických biopsií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VFN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VFN</dc:creator>
  <cp:lastModifiedBy>Jančová Eva, MUDr. CSc.</cp:lastModifiedBy>
  <cp:revision>781</cp:revision>
  <cp:lastPrinted>2026-08-13T13:46:09Z</cp:lastPrinted>
  <dcterms:created xsi:type="dcterms:W3CDTF">2008-03-03T11:31:27Z</dcterms:created>
  <dcterms:modified xsi:type="dcterms:W3CDTF">2026-08-27T12:39:00Z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2063cd7f-2d21-486a-9f29-9c1683fdd175_Enabled">
    <vt:lpwstr>true</vt:lpwstr>
  </property>
  <property fmtid="{D5CDD505-2E9C-101B-9397-08002B2CF9AE}" pid="3" name="MSIP_Label_2063cd7f-2d21-486a-9f29-9c1683fdd175_SetDate">
    <vt:lpwstr>2021-06-25T12:06:33Z</vt:lpwstr>
  </property>
  <property fmtid="{D5CDD505-2E9C-101B-9397-08002B2CF9AE}" pid="4" name="MSIP_Label_2063cd7f-2d21-486a-9f29-9c1683fdd175_Method">
    <vt:lpwstr>Standard</vt:lpwstr>
  </property>
  <property fmtid="{D5CDD505-2E9C-101B-9397-08002B2CF9AE}" pid="5" name="MSIP_Label_2063cd7f-2d21-486a-9f29-9c1683fdd175_Name">
    <vt:lpwstr>2063cd7f-2d21-486a-9f29-9c1683fdd175</vt:lpwstr>
  </property>
  <property fmtid="{D5CDD505-2E9C-101B-9397-08002B2CF9AE}" pid="6" name="MSIP_Label_2063cd7f-2d21-486a-9f29-9c1683fdd175_SiteId">
    <vt:lpwstr>0f277086-d4e0-4971-bc1a-bbc5df0eb246</vt:lpwstr>
  </property>
  <property fmtid="{D5CDD505-2E9C-101B-9397-08002B2CF9AE}" pid="7" name="MSIP_Label_2063cd7f-2d21-486a-9f29-9c1683fdd175_ContentBits">
    <vt:lpwstr>0</vt:lpwstr>
  </property>
</Properties>
</file>