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Default Extension="vml" ContentType="application/vnd.openxmlformats-officedocument.vmlDrawing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312" r:id="rId3"/>
    <p:sldId id="410" r:id="rId4"/>
    <p:sldId id="409" r:id="rId5"/>
    <p:sldId id="320" r:id="rId6"/>
    <p:sldId id="411" r:id="rId7"/>
    <p:sldId id="323" r:id="rId8"/>
    <p:sldId id="324" r:id="rId9"/>
    <p:sldId id="325" r:id="rId10"/>
    <p:sldId id="327" r:id="rId11"/>
    <p:sldId id="328" r:id="rId12"/>
    <p:sldId id="331" r:id="rId13"/>
    <p:sldId id="335" r:id="rId14"/>
    <p:sldId id="343" r:id="rId15"/>
    <p:sldId id="413" r:id="rId16"/>
    <p:sldId id="414" r:id="rId17"/>
    <p:sldId id="313" r:id="rId18"/>
    <p:sldId id="415" r:id="rId19"/>
    <p:sldId id="314" r:id="rId20"/>
    <p:sldId id="315" r:id="rId21"/>
    <p:sldId id="417" r:id="rId22"/>
    <p:sldId id="419" r:id="rId23"/>
    <p:sldId id="316" r:id="rId24"/>
    <p:sldId id="418" r:id="rId25"/>
    <p:sldId id="420" r:id="rId26"/>
    <p:sldId id="394" r:id="rId27"/>
    <p:sldId id="395" r:id="rId28"/>
    <p:sldId id="421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C004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934" autoAdjust="0"/>
    <p:restoredTop sz="84576" autoAdjust="0"/>
  </p:normalViewPr>
  <p:slideViewPr>
    <p:cSldViewPr>
      <p:cViewPr varScale="1">
        <p:scale>
          <a:sx n="65" d="100"/>
          <a:sy n="65" d="100"/>
        </p:scale>
        <p:origin x="-104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autoTitleDeleted val="1"/>
    <c:plotArea>
      <c:layout>
        <c:manualLayout>
          <c:layoutTarget val="inner"/>
          <c:xMode val="edge"/>
          <c:yMode val="edge"/>
          <c:x val="0.17590361445783137"/>
          <c:y val="7.0776255707762553E-2"/>
          <c:w val="0.81325301204819322"/>
          <c:h val="0.59817351598173507"/>
        </c:manualLayout>
      </c:layout>
      <c:lineChart>
        <c:grouping val="standard"/>
        <c:ser>
          <c:idx val="0"/>
          <c:order val="0"/>
          <c:tx>
            <c:strRef>
              <c:f>Sheet1!$A$2</c:f>
              <c:strCache>
                <c:ptCount val="1"/>
                <c:pt idx="0">
                  <c:v>East</c:v>
                </c:pt>
              </c:strCache>
            </c:strRef>
          </c:tx>
          <c:spPr>
            <a:ln w="38100">
              <a:solidFill>
                <a:srgbClr val="FF0000"/>
              </a:solidFill>
              <a:prstDash val="solid"/>
            </a:ln>
          </c:spPr>
          <c:marker>
            <c:symbol val="diamond"/>
            <c:size val="8"/>
            <c:spPr>
              <a:solidFill>
                <a:srgbClr val="FF0000"/>
              </a:solidFill>
              <a:ln>
                <a:solidFill>
                  <a:srgbClr val="FF0000"/>
                </a:solidFill>
                <a:prstDash val="solid"/>
              </a:ln>
            </c:spPr>
          </c:marker>
          <c:dPt>
            <c:idx val="4"/>
            <c:marker>
              <c:symbol val="diamond"/>
              <c:size val="17"/>
            </c:marker>
            <c:spPr>
              <a:ln w="38100">
                <a:solidFill>
                  <a:srgbClr val="FF0000"/>
                </a:solidFill>
                <a:prstDash val="solid"/>
              </a:ln>
            </c:spPr>
          </c:dPt>
          <c:cat>
            <c:numRef>
              <c:f>Sheet1!$B$1:$M$1</c:f>
              <c:numCache>
                <c:formatCode>General</c:formatCode>
                <c:ptCount val="12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2012</c:v>
                </c:pt>
              </c:numCache>
            </c:numRef>
          </c:cat>
          <c:val>
            <c:numRef>
              <c:f>Sheet1!$B$2:$M$2</c:f>
              <c:numCache>
                <c:formatCode>General</c:formatCode>
                <c:ptCount val="12"/>
                <c:pt idx="0">
                  <c:v>2598</c:v>
                </c:pt>
                <c:pt idx="1">
                  <c:v>2625</c:v>
                </c:pt>
                <c:pt idx="2">
                  <c:v>2747</c:v>
                </c:pt>
                <c:pt idx="3">
                  <c:v>2954</c:v>
                </c:pt>
                <c:pt idx="4">
                  <c:v>3306</c:v>
                </c:pt>
                <c:pt idx="5">
                  <c:v>3705</c:v>
                </c:pt>
                <c:pt idx="6">
                  <c:v>3874</c:v>
                </c:pt>
                <c:pt idx="7">
                  <c:v>4503</c:v>
                </c:pt>
                <c:pt idx="8">
                  <c:v>4790</c:v>
                </c:pt>
                <c:pt idx="9">
                  <c:v>4949</c:v>
                </c:pt>
                <c:pt idx="10">
                  <c:v>5637</c:v>
                </c:pt>
                <c:pt idx="11">
                  <c:v>7434</c:v>
                </c:pt>
              </c:numCache>
            </c:numRef>
          </c:val>
        </c:ser>
        <c:marker val="1"/>
        <c:axId val="80669696"/>
        <c:axId val="69293568"/>
      </c:lineChart>
      <c:catAx>
        <c:axId val="8066969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775" b="1" i="0" u="none" strike="noStrike" baseline="0">
                    <a:solidFill>
                      <a:schemeClr val="tx1"/>
                    </a:solidFill>
                    <a:latin typeface="Verdana"/>
                    <a:ea typeface="Verdana"/>
                    <a:cs typeface="Verdana"/>
                  </a:defRPr>
                </a:pPr>
                <a:r>
                  <a:rPr lang="cs-CZ" dirty="0" smtClean="0"/>
                  <a:t>rok</a:t>
                </a:r>
                <a:endParaRPr lang="cs-CZ" dirty="0"/>
              </a:p>
            </c:rich>
          </c:tx>
          <c:layout>
            <c:manualLayout>
              <c:xMode val="edge"/>
              <c:yMode val="edge"/>
              <c:x val="0.5373493975903616"/>
              <c:y val="0.88356164383561631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chemeClr val="tx1"/>
            </a:solidFill>
            <a:prstDash val="solid"/>
          </a:ln>
        </c:spPr>
        <c:txPr>
          <a:bodyPr rot="-2700000" vert="horz"/>
          <a:lstStyle/>
          <a:p>
            <a:pPr>
              <a:defRPr sz="1800" b="1" i="0" u="none" strike="noStrike" baseline="0">
                <a:solidFill>
                  <a:schemeClr val="tx1"/>
                </a:solidFill>
                <a:latin typeface="Verdana"/>
                <a:ea typeface="Verdana"/>
                <a:cs typeface="Verdana"/>
              </a:defRPr>
            </a:pPr>
            <a:endParaRPr lang="cs-CZ"/>
          </a:p>
        </c:txPr>
        <c:crossAx val="69293568"/>
        <c:crosses val="autoZero"/>
        <c:auto val="1"/>
        <c:lblAlgn val="ctr"/>
        <c:lblOffset val="100"/>
        <c:tickLblSkip val="1"/>
        <c:tickMarkSkip val="1"/>
      </c:catAx>
      <c:valAx>
        <c:axId val="69293568"/>
        <c:scaling>
          <c:orientation val="minMax"/>
        </c:scaling>
        <c:axPos val="l"/>
        <c:majorGridlines>
          <c:spPr>
            <a:ln w="3175">
              <a:solidFill>
                <a:schemeClr val="tx1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775" b="1" i="0" u="none" strike="noStrike" baseline="0">
                    <a:solidFill>
                      <a:schemeClr val="tx1"/>
                    </a:solidFill>
                    <a:latin typeface="Verdana"/>
                    <a:ea typeface="Verdana"/>
                    <a:cs typeface="Verdana"/>
                  </a:defRPr>
                </a:pPr>
                <a:r>
                  <a:rPr lang="cs-CZ" dirty="0" smtClean="0"/>
                  <a:t>Počet citací</a:t>
                </a:r>
                <a:endParaRPr lang="cs-CZ" dirty="0"/>
              </a:p>
            </c:rich>
          </c:tx>
          <c:layout>
            <c:manualLayout>
              <c:xMode val="edge"/>
              <c:yMode val="edge"/>
              <c:x val="1.3253012048192772E-2"/>
              <c:y val="5.2511415525114166E-2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800" b="1" i="0" u="none" strike="noStrike" baseline="0">
                <a:solidFill>
                  <a:schemeClr val="tx1"/>
                </a:solidFill>
                <a:latin typeface="Verdana"/>
                <a:ea typeface="Verdana"/>
                <a:cs typeface="Verdana"/>
              </a:defRPr>
            </a:pPr>
            <a:endParaRPr lang="cs-CZ"/>
          </a:p>
        </c:txPr>
        <c:crossAx val="80669696"/>
        <c:crosses val="autoZero"/>
        <c:crossBetween val="between"/>
      </c:valAx>
      <c:spPr>
        <a:noFill/>
        <a:ln w="12700">
          <a:solidFill>
            <a:schemeClr val="tx1"/>
          </a:solidFill>
          <a:prstDash val="solid"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800" b="1" i="0" u="none" strike="noStrike" baseline="0">
          <a:solidFill>
            <a:schemeClr val="tx1"/>
          </a:solidFill>
          <a:latin typeface="Verdana"/>
          <a:ea typeface="Verdana"/>
          <a:cs typeface="Verdana"/>
        </a:defRPr>
      </a:pPr>
      <a:endParaRPr lang="cs-CZ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autoTitleDeleted val="1"/>
    <c:view3D>
      <c:hPercent val="52"/>
      <c:depthPercent val="100"/>
      <c:rAngAx val="1"/>
    </c:view3D>
    <c:floor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spPr>
        <a:noFill/>
        <a:ln w="12700">
          <a:solidFill>
            <a:schemeClr val="tx1"/>
          </a:solidFill>
          <a:prstDash val="solid"/>
        </a:ln>
      </c:spPr>
    </c:sideWall>
    <c:backWall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24337349397590366"/>
          <c:y val="3.4246575342465752E-2"/>
          <c:w val="0.74457831325301238"/>
          <c:h val="0.72831050228310523"/>
        </c:manualLayout>
      </c:layout>
      <c:bar3DChart>
        <c:barDir val="col"/>
        <c:grouping val="clustered"/>
        <c:ser>
          <c:idx val="0"/>
          <c:order val="0"/>
          <c:tx>
            <c:strRef>
              <c:f>Sheet1!$A$2</c:f>
              <c:strCache>
                <c:ptCount val="1"/>
                <c:pt idx="0">
                  <c:v>East</c:v>
                </c:pt>
              </c:strCache>
            </c:strRef>
          </c:tx>
          <c:spPr>
            <a:solidFill>
              <a:schemeClr val="accent1"/>
            </a:solidFill>
            <a:ln w="12700">
              <a:solidFill>
                <a:schemeClr val="tx1"/>
              </a:solidFill>
              <a:prstDash val="solid"/>
            </a:ln>
          </c:spPr>
          <c:dPt>
            <c:idx val="2"/>
            <c:spPr>
              <a:solidFill>
                <a:srgbClr val="FF0000"/>
              </a:solidFill>
              <a:ln w="12700">
                <a:solidFill>
                  <a:schemeClr val="tx1"/>
                </a:solidFill>
                <a:prstDash val="solid"/>
              </a:ln>
            </c:spPr>
          </c:dPt>
          <c:dPt>
            <c:idx val="3"/>
            <c:spPr>
              <a:solidFill>
                <a:srgbClr val="FFFF00"/>
              </a:solidFill>
              <a:ln w="12700">
                <a:solidFill>
                  <a:schemeClr val="tx1"/>
                </a:solidFill>
                <a:prstDash val="solid"/>
              </a:ln>
            </c:spPr>
          </c:dPt>
          <c:cat>
            <c:strRef>
              <c:f>Sheet1!$B$1:$E$1</c:f>
              <c:strCache>
                <c:ptCount val="4"/>
                <c:pt idx="0">
                  <c:v>20-39</c:v>
                </c:pt>
                <c:pt idx="1">
                  <c:v>40-59</c:v>
                </c:pt>
                <c:pt idx="2">
                  <c:v>60-69</c:v>
                </c:pt>
                <c:pt idx="3">
                  <c:v>70+</c:v>
                </c:pt>
              </c:strCache>
            </c:strRef>
          </c:cat>
          <c:val>
            <c:numRef>
              <c:f>Sheet1!$B$2:$E$2</c:f>
              <c:numCache>
                <c:formatCode>0%</c:formatCode>
                <c:ptCount val="4"/>
                <c:pt idx="0">
                  <c:v>1.0000000000000004E-2</c:v>
                </c:pt>
                <c:pt idx="1">
                  <c:v>4.0000000000000015E-2</c:v>
                </c:pt>
                <c:pt idx="2">
                  <c:v>0.14000000000000001</c:v>
                </c:pt>
                <c:pt idx="3">
                  <c:v>0.3600000000000001</c:v>
                </c:pt>
              </c:numCache>
            </c:numRef>
          </c:val>
        </c:ser>
        <c:gapDepth val="0"/>
        <c:shape val="box"/>
        <c:axId val="76246016"/>
        <c:axId val="76248192"/>
        <c:axId val="0"/>
      </c:bar3DChart>
      <c:catAx>
        <c:axId val="7624601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80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cs-CZ" dirty="0" smtClean="0"/>
                  <a:t>Věková</a:t>
                </a:r>
                <a:r>
                  <a:rPr lang="cs-CZ" baseline="0" dirty="0" smtClean="0"/>
                  <a:t> skupina</a:t>
                </a:r>
                <a:r>
                  <a:rPr lang="cs-CZ" dirty="0" smtClean="0"/>
                  <a:t>)</a:t>
                </a:r>
                <a:endParaRPr lang="cs-CZ" dirty="0"/>
              </a:p>
            </c:rich>
          </c:tx>
          <c:layout>
            <c:manualLayout>
              <c:xMode val="edge"/>
              <c:yMode val="edge"/>
              <c:x val="0.474698795180723"/>
              <c:y val="0.86529680365296802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low"/>
        <c:spPr>
          <a:ln w="317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800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76248192"/>
        <c:crosses val="autoZero"/>
        <c:auto val="1"/>
        <c:lblAlgn val="ctr"/>
        <c:lblOffset val="100"/>
        <c:tickLblSkip val="1"/>
        <c:tickMarkSkip val="1"/>
      </c:catAx>
      <c:valAx>
        <c:axId val="76248192"/>
        <c:scaling>
          <c:orientation val="minMax"/>
        </c:scaling>
        <c:axPos val="l"/>
        <c:majorGridlines>
          <c:spPr>
            <a:ln w="3175">
              <a:solidFill>
                <a:schemeClr val="tx1"/>
              </a:solidFill>
              <a:prstDash val="solid"/>
            </a:ln>
          </c:spPr>
        </c:majorGridlines>
        <c:title>
          <c:tx>
            <c:rich>
              <a:bodyPr rot="0" vert="horz"/>
              <a:lstStyle/>
              <a:p>
                <a:pPr algn="ctr">
                  <a:defRPr sz="180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cs-CZ"/>
                  <a:t>Prevalence (%)</a:t>
                </a:r>
              </a:p>
            </c:rich>
          </c:tx>
          <c:layout>
            <c:manualLayout>
              <c:xMode val="edge"/>
              <c:yMode val="edge"/>
              <c:x val="2.5301204819277119E-2"/>
              <c:y val="0.33105022831050246"/>
            </c:manualLayout>
          </c:layout>
          <c:spPr>
            <a:noFill/>
            <a:ln w="25400">
              <a:noFill/>
            </a:ln>
          </c:spPr>
        </c:title>
        <c:numFmt formatCode="0%" sourceLinked="1"/>
        <c:tickLblPos val="nextTo"/>
        <c:spPr>
          <a:ln w="317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800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7624601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800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autoTitleDeleted val="1"/>
    <c:view3D>
      <c:hPercent val="57"/>
      <c:depthPercent val="100"/>
      <c:rAngAx val="1"/>
    </c:view3D>
    <c:floor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spPr>
        <a:noFill/>
        <a:ln w="12700">
          <a:solidFill>
            <a:schemeClr val="tx1"/>
          </a:solidFill>
          <a:prstDash val="solid"/>
        </a:ln>
      </c:spPr>
    </c:sideWall>
    <c:backWall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7419354838709683"/>
          <c:y val="5.4794520547945244E-2"/>
          <c:w val="0.55591397849462354"/>
          <c:h val="0.65296803652968094"/>
        </c:manualLayout>
      </c:layout>
      <c:bar3DChart>
        <c:barDir val="col"/>
        <c:grouping val="clustered"/>
        <c:ser>
          <c:idx val="0"/>
          <c:order val="0"/>
          <c:tx>
            <c:strRef>
              <c:f>Sheet1!$A$2</c:f>
              <c:strCache>
                <c:ptCount val="1"/>
                <c:pt idx="0">
                  <c:v>Normal Proteinuria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</c:spPr>
          <c:cat>
            <c:strRef>
              <c:f>Sheet1!$B$1:$E$1</c:f>
              <c:strCache>
                <c:ptCount val="4"/>
                <c:pt idx="0">
                  <c:v>90-104</c:v>
                </c:pt>
                <c:pt idx="1">
                  <c:v>60-89</c:v>
                </c:pt>
                <c:pt idx="2">
                  <c:v>45-59</c:v>
                </c:pt>
                <c:pt idx="3">
                  <c:v>30-44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1.1000000000000001</c:v>
                </c:pt>
                <c:pt idx="1">
                  <c:v>1</c:v>
                </c:pt>
                <c:pt idx="2">
                  <c:v>1.3</c:v>
                </c:pt>
                <c:pt idx="3">
                  <c:v>2.2999999999999998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Minimal Proteinuria</c:v>
                </c:pt>
              </c:strCache>
            </c:strRef>
          </c:tx>
          <c:spPr>
            <a:solidFill>
              <a:schemeClr val="accent2"/>
            </a:solidFill>
            <a:ln w="12663">
              <a:solidFill>
                <a:schemeClr val="tx1"/>
              </a:solidFill>
              <a:prstDash val="solid"/>
            </a:ln>
          </c:spPr>
          <c:cat>
            <c:strRef>
              <c:f>Sheet1!$B$1:$E$1</c:f>
              <c:strCache>
                <c:ptCount val="4"/>
                <c:pt idx="0">
                  <c:v>90-104</c:v>
                </c:pt>
                <c:pt idx="1">
                  <c:v>60-89</c:v>
                </c:pt>
                <c:pt idx="2">
                  <c:v>45-59</c:v>
                </c:pt>
                <c:pt idx="3">
                  <c:v>30-44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  <c:pt idx="0">
                  <c:v>1.8</c:v>
                </c:pt>
                <c:pt idx="1">
                  <c:v>1.7</c:v>
                </c:pt>
                <c:pt idx="2">
                  <c:v>2.1</c:v>
                </c:pt>
                <c:pt idx="3">
                  <c:v>3.6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Overt Proteinuria</c:v>
                </c:pt>
              </c:strCache>
            </c:strRef>
          </c:tx>
          <c:spPr>
            <a:solidFill>
              <a:schemeClr val="hlink"/>
            </a:solidFill>
            <a:ln w="12663">
              <a:solidFill>
                <a:schemeClr val="tx1"/>
              </a:solidFill>
              <a:prstDash val="solid"/>
            </a:ln>
          </c:spPr>
          <c:cat>
            <c:strRef>
              <c:f>Sheet1!$B$1:$E$1</c:f>
              <c:strCache>
                <c:ptCount val="4"/>
                <c:pt idx="0">
                  <c:v>90-104</c:v>
                </c:pt>
                <c:pt idx="1">
                  <c:v>60-89</c:v>
                </c:pt>
                <c:pt idx="2">
                  <c:v>45-59</c:v>
                </c:pt>
                <c:pt idx="3">
                  <c:v>30-44</c:v>
                </c:pt>
              </c:strCache>
            </c:strRef>
          </c:cat>
          <c:val>
            <c:numRef>
              <c:f>Sheet1!$B$4:$E$4</c:f>
              <c:numCache>
                <c:formatCode>General</c:formatCode>
                <c:ptCount val="4"/>
                <c:pt idx="0">
                  <c:v>3.8</c:v>
                </c:pt>
                <c:pt idx="1">
                  <c:v>2.8</c:v>
                </c:pt>
                <c:pt idx="2">
                  <c:v>4</c:v>
                </c:pt>
                <c:pt idx="3">
                  <c:v>5.4</c:v>
                </c:pt>
              </c:numCache>
            </c:numRef>
          </c:val>
        </c:ser>
        <c:gapDepth val="0"/>
        <c:shape val="box"/>
        <c:axId val="76579584"/>
        <c:axId val="76581504"/>
        <c:axId val="0"/>
      </c:bar3DChart>
      <c:catAx>
        <c:axId val="76579584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396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cs-CZ"/>
                  <a:t>eGFR (ml/min/1.73m2</a:t>
                </a:r>
              </a:p>
            </c:rich>
          </c:tx>
          <c:layout>
            <c:manualLayout>
              <c:xMode val="edge"/>
              <c:yMode val="edge"/>
              <c:x val="0.33978494623655936"/>
              <c:y val="0.81050228310502259"/>
            </c:manualLayout>
          </c:layout>
          <c:spPr>
            <a:noFill/>
            <a:ln w="25325">
              <a:noFill/>
            </a:ln>
          </c:spPr>
        </c:title>
        <c:numFmt formatCode="General" sourceLinked="1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795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76581504"/>
        <c:crosses val="autoZero"/>
        <c:auto val="1"/>
        <c:lblAlgn val="ctr"/>
        <c:lblOffset val="100"/>
        <c:tickLblSkip val="1"/>
        <c:tickMarkSkip val="1"/>
      </c:catAx>
      <c:valAx>
        <c:axId val="76581504"/>
        <c:scaling>
          <c:orientation val="minMax"/>
        </c:scaling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title>
          <c:tx>
            <c:rich>
              <a:bodyPr rot="0" vert="horz"/>
              <a:lstStyle/>
              <a:p>
                <a:pPr algn="ctr">
                  <a:defRPr sz="1396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cs-CZ" dirty="0" smtClean="0"/>
                  <a:t>HR</a:t>
                </a:r>
                <a:endParaRPr lang="cs-CZ" dirty="0"/>
              </a:p>
            </c:rich>
          </c:tx>
          <c:layout>
            <c:manualLayout>
              <c:xMode val="edge"/>
              <c:yMode val="edge"/>
              <c:x val="9.3305221269451857E-2"/>
              <c:y val="0.34854706090800436"/>
            </c:manualLayout>
          </c:layout>
          <c:spPr>
            <a:noFill/>
            <a:ln w="25325">
              <a:noFill/>
            </a:ln>
          </c:spPr>
        </c:title>
        <c:numFmt formatCode="General" sourceLinked="1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795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76579584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0.17849462365591398"/>
          <c:y val="0.92237442922374424"/>
          <c:w val="0.64086021505376378"/>
          <c:h val="6.8493150684931503E-2"/>
        </c:manualLayout>
      </c:layout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1281" b="1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 sz="1795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14BF2D-3B10-463F-83B0-81280023F4BA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C53A86-6C2F-4B14-8DEA-21133D88A0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40615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US" sz="1100" b="1" dirty="0" smtClean="0"/>
              <a:t>General parameters to monitoring people with CKD:</a:t>
            </a:r>
          </a:p>
          <a:p>
            <a:pPr marL="171446" indent="-171446">
              <a:buFont typeface="Arial" pitchFamily="34" charset="0"/>
              <a:buChar char="•"/>
            </a:pPr>
            <a:r>
              <a:rPr lang="en-US" sz="1100" dirty="0" smtClean="0"/>
              <a:t>Assess GFR and </a:t>
            </a:r>
            <a:r>
              <a:rPr lang="en-US" sz="1100" dirty="0" err="1" smtClean="0"/>
              <a:t>albuminuria</a:t>
            </a:r>
            <a:r>
              <a:rPr lang="en-US" sz="1100" dirty="0" smtClean="0"/>
              <a:t> at least annually in people with CKD.</a:t>
            </a:r>
          </a:p>
          <a:p>
            <a:pPr marL="171446" indent="-171446">
              <a:buFont typeface="Arial" pitchFamily="34" charset="0"/>
              <a:buChar char="•"/>
            </a:pPr>
            <a:r>
              <a:rPr lang="en-US" sz="1100" dirty="0" smtClean="0"/>
              <a:t>Assess GFR and </a:t>
            </a:r>
            <a:r>
              <a:rPr lang="en-US" sz="1100" dirty="0" err="1" smtClean="0"/>
              <a:t>albuminuria</a:t>
            </a:r>
            <a:r>
              <a:rPr lang="en-US" sz="1100" dirty="0" smtClean="0"/>
              <a:t> more often for individuals at higher risk of progression, and/or where measurement will impact therapeutic decisions.</a:t>
            </a:r>
          </a:p>
          <a:p>
            <a:pPr marL="171446" indent="-171446">
              <a:buFont typeface="Arial" pitchFamily="34" charset="0"/>
              <a:buChar char="•"/>
            </a:pPr>
            <a:r>
              <a:rPr lang="en-US" sz="1100" dirty="0" smtClean="0"/>
              <a:t>More frequent measures of </a:t>
            </a:r>
            <a:r>
              <a:rPr lang="en-US" sz="1100" dirty="0" err="1" smtClean="0"/>
              <a:t>eGFR</a:t>
            </a:r>
            <a:r>
              <a:rPr lang="en-US" sz="1100" dirty="0" smtClean="0"/>
              <a:t> and </a:t>
            </a:r>
            <a:r>
              <a:rPr lang="en-US" sz="1100" dirty="0" err="1" smtClean="0"/>
              <a:t>albuminuria</a:t>
            </a:r>
            <a:r>
              <a:rPr lang="en-US" sz="1100" dirty="0" smtClean="0"/>
              <a:t> should be considered in patients with a lower GFR and greater </a:t>
            </a:r>
            <a:r>
              <a:rPr lang="en-US" sz="1100" dirty="0" err="1" smtClean="0"/>
              <a:t>albuminuria</a:t>
            </a:r>
            <a:r>
              <a:rPr lang="en-US" sz="1100" dirty="0" smtClean="0"/>
              <a:t> as these people are more likely to progress. Frequency of measurement should also be individualized based on the patient history and underlying cause of kidney disease.</a:t>
            </a:r>
          </a:p>
          <a:p>
            <a:endParaRPr lang="en-US" sz="1100" b="1" dirty="0" smtClean="0"/>
          </a:p>
          <a:p>
            <a:r>
              <a:rPr lang="en-US" sz="1100" b="1" dirty="0" smtClean="0"/>
              <a:t>Recognize that:</a:t>
            </a:r>
          </a:p>
          <a:p>
            <a:pPr marL="171446" indent="-171446">
              <a:buFont typeface="Arial" pitchFamily="34" charset="0"/>
              <a:buChar char="•"/>
            </a:pPr>
            <a:r>
              <a:rPr lang="en-US" sz="1100" dirty="0" smtClean="0"/>
              <a:t>Regular monitoring of stable patients may include more frequent monitoring than annually, but will be dictated by underlying cause, history, and estimates of GFR and ACR values obtained previously.</a:t>
            </a:r>
          </a:p>
          <a:p>
            <a:pPr marL="171446" indent="-171446">
              <a:buFont typeface="Arial" pitchFamily="34" charset="0"/>
              <a:buChar char="•"/>
            </a:pPr>
            <a:r>
              <a:rPr lang="en-US" sz="1100" dirty="0" smtClean="0"/>
              <a:t>Small fluctuations in GFR are common and are not necessarily indicative of progression.</a:t>
            </a:r>
          </a:p>
          <a:p>
            <a:pPr marL="171446" indent="-171446">
              <a:buFont typeface="Arial" pitchFamily="34" charset="0"/>
              <a:buChar char="•"/>
            </a:pPr>
            <a:r>
              <a:rPr lang="en-US" sz="1100" dirty="0" smtClean="0"/>
              <a:t>CKD progression is defined based on one of more of the following:</a:t>
            </a:r>
          </a:p>
          <a:p>
            <a:pPr marL="628634" lvl="1" indent="-171446">
              <a:buFont typeface="Arial" pitchFamily="34" charset="0"/>
              <a:buChar char="•"/>
            </a:pPr>
            <a:r>
              <a:rPr lang="en-US" sz="1100" dirty="0" smtClean="0"/>
              <a:t>Decline in GFR category (≥90, 60–89, 45–59, 30–44, 15–29, &lt;15 ml/min/1.73 m</a:t>
            </a:r>
            <a:r>
              <a:rPr lang="en-US" sz="1100" baseline="30000" dirty="0" smtClean="0"/>
              <a:t>2</a:t>
            </a:r>
            <a:r>
              <a:rPr lang="en-US" sz="1100" dirty="0" smtClean="0"/>
              <a:t>). A certain drop in </a:t>
            </a:r>
            <a:r>
              <a:rPr lang="en-US" sz="1100" dirty="0" err="1" smtClean="0"/>
              <a:t>eGFR</a:t>
            </a:r>
            <a:r>
              <a:rPr lang="en-US" sz="1100" dirty="0" smtClean="0"/>
              <a:t> is defined as a drop in GFR category accompanied by a 25% or greater drop in </a:t>
            </a:r>
            <a:r>
              <a:rPr lang="en-US" sz="1100" dirty="0" err="1" smtClean="0"/>
              <a:t>eGFR</a:t>
            </a:r>
            <a:r>
              <a:rPr lang="en-US" sz="1100" dirty="0" smtClean="0"/>
              <a:t> from baseline.</a:t>
            </a:r>
          </a:p>
          <a:p>
            <a:pPr marL="628634" lvl="1" indent="-171446">
              <a:buFont typeface="Arial" pitchFamily="34" charset="0"/>
              <a:buChar char="•"/>
            </a:pPr>
            <a:r>
              <a:rPr lang="en-US" sz="1100" dirty="0" smtClean="0"/>
              <a:t>Rapid progression is defined as a sustained decline in </a:t>
            </a:r>
            <a:r>
              <a:rPr lang="en-US" sz="1100" dirty="0" err="1" smtClean="0"/>
              <a:t>eGFR</a:t>
            </a:r>
            <a:r>
              <a:rPr lang="en-US" sz="1100" dirty="0" smtClean="0"/>
              <a:t> of more than 5 ml/min/1.73 m</a:t>
            </a:r>
            <a:r>
              <a:rPr lang="en-US" sz="1100" baseline="30000" dirty="0" smtClean="0"/>
              <a:t>2</a:t>
            </a:r>
            <a:r>
              <a:rPr lang="en-US" sz="1100" dirty="0" smtClean="0"/>
              <a:t>/yr.</a:t>
            </a:r>
          </a:p>
          <a:p>
            <a:pPr marL="628634" lvl="1" indent="-171446">
              <a:buFont typeface="Arial" pitchFamily="34" charset="0"/>
              <a:buChar char="•"/>
            </a:pPr>
            <a:r>
              <a:rPr lang="en-US" sz="1100" dirty="0" smtClean="0"/>
              <a:t>The confidence in assessing progression is increased with increasing number of serum </a:t>
            </a:r>
            <a:r>
              <a:rPr lang="en-US" sz="1100" dirty="0" err="1" smtClean="0"/>
              <a:t>creatinine</a:t>
            </a:r>
            <a:r>
              <a:rPr lang="en-US" sz="1100" dirty="0" smtClean="0"/>
              <a:t> measurements and duration of follow-up.</a:t>
            </a:r>
          </a:p>
          <a:p>
            <a:pPr defTabSz="914378">
              <a:defRPr/>
            </a:pPr>
            <a:endParaRPr lang="en-US" sz="1100" b="1" dirty="0" smtClean="0"/>
          </a:p>
          <a:p>
            <a:pPr defTabSz="914378">
              <a:defRPr/>
            </a:pPr>
            <a:r>
              <a:rPr lang="en-US" sz="1100" b="1" dirty="0" smtClean="0"/>
              <a:t>Note: </a:t>
            </a:r>
            <a:r>
              <a:rPr lang="en-US" sz="1100" dirty="0" smtClean="0"/>
              <a:t>These are general parameters only based on expert opinion and must take into account underlying </a:t>
            </a:r>
            <a:r>
              <a:rPr lang="en-US" sz="1100" dirty="0" err="1" smtClean="0"/>
              <a:t>comorbid</a:t>
            </a:r>
            <a:r>
              <a:rPr lang="en-US" sz="1100" dirty="0" smtClean="0"/>
              <a:t> conditions and disease state, as well as the likelihood of impacting a change in management for any individual patient. Not all individuals with CKD require close surveillance and monitoring; clinical context remains an important modifier for all recommendations.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CE3F8-2E81-4397-A0E2-6C438783F6D5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713484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1050" b="1" dirty="0" smtClean="0"/>
              <a:t>In general, refer to specialist kidney care services when:</a:t>
            </a:r>
          </a:p>
          <a:p>
            <a:pPr marL="628634" lvl="1" indent="-171446">
              <a:buFont typeface="Arial" pitchFamily="34" charset="0"/>
              <a:buChar char="•"/>
            </a:pPr>
            <a:r>
              <a:rPr lang="en-US" sz="1050" dirty="0" smtClean="0"/>
              <a:t>GFR &lt;30 ml/min/1.73 m</a:t>
            </a:r>
            <a:r>
              <a:rPr lang="en-US" sz="1050" baseline="30000" dirty="0" smtClean="0"/>
              <a:t>2</a:t>
            </a:r>
            <a:r>
              <a:rPr lang="en-US" sz="1050" b="1" dirty="0" smtClean="0"/>
              <a:t>*</a:t>
            </a:r>
            <a:r>
              <a:rPr lang="en-US" sz="1050" dirty="0" smtClean="0"/>
              <a:t>;</a:t>
            </a:r>
          </a:p>
          <a:p>
            <a:pPr marL="628634" lvl="1" indent="-171446">
              <a:buFont typeface="Arial" pitchFamily="34" charset="0"/>
              <a:buChar char="•"/>
            </a:pPr>
            <a:r>
              <a:rPr lang="en-US" sz="1050" dirty="0" smtClean="0"/>
              <a:t>There is a consistent finding of significant </a:t>
            </a:r>
            <a:r>
              <a:rPr lang="en-US" sz="1050" dirty="0" err="1" smtClean="0"/>
              <a:t>albuminuria</a:t>
            </a:r>
            <a:r>
              <a:rPr lang="en-US" sz="1050" dirty="0" smtClean="0"/>
              <a:t>: ACR ≥300 mg/g [≥30 mg/</a:t>
            </a:r>
            <a:r>
              <a:rPr lang="en-US" sz="1050" dirty="0" err="1" smtClean="0"/>
              <a:t>mmol</a:t>
            </a:r>
            <a:r>
              <a:rPr lang="en-US" sz="1050" dirty="0" smtClean="0"/>
              <a:t>] or AER ≥300 mg/24 hours, approximately equivalent to PCR ≥500 mg/g [≥50 mg/</a:t>
            </a:r>
            <a:r>
              <a:rPr lang="en-US" sz="1050" dirty="0" err="1" smtClean="0"/>
              <a:t>mmol</a:t>
            </a:r>
            <a:r>
              <a:rPr lang="en-US" sz="1050" dirty="0" smtClean="0"/>
              <a:t>] or PER ≥500 mg/24 hours)</a:t>
            </a:r>
          </a:p>
          <a:p>
            <a:endParaRPr lang="en-US" sz="1050" b="1" dirty="0" smtClean="0"/>
          </a:p>
          <a:p>
            <a:r>
              <a:rPr lang="en-US" sz="1050" b="1" dirty="0" smtClean="0"/>
              <a:t>Caveats: </a:t>
            </a:r>
            <a:r>
              <a:rPr lang="en-US" sz="1050" dirty="0" smtClean="0"/>
              <a:t>*If this is a stable isolated finding, formal referral may not be necessary and advice from a specialist services may be all that is required to facilitate best care for the patients.  This will be health-care system dependent.</a:t>
            </a:r>
          </a:p>
          <a:p>
            <a:pPr marL="171446" indent="-171446" defTabSz="914378">
              <a:buFont typeface="Arial" pitchFamily="34" charset="0"/>
              <a:buChar char="•"/>
              <a:defRPr/>
            </a:pPr>
            <a:endParaRPr lang="en-US" sz="1050" dirty="0" smtClean="0"/>
          </a:p>
          <a:p>
            <a:pPr defTabSz="914378">
              <a:defRPr/>
            </a:pPr>
            <a:r>
              <a:rPr lang="en-US" sz="1050" dirty="0" smtClean="0"/>
              <a:t>The </a:t>
            </a:r>
            <a:r>
              <a:rPr lang="en-US" sz="1050" b="0" dirty="0" smtClean="0"/>
              <a:t>grid above can serve as a guide if an individual’s kidney function is relatively stable (rate of decline in GFR &lt;5 ml/min/1.73 m</a:t>
            </a:r>
            <a:r>
              <a:rPr lang="en-US" sz="1050" b="0" baseline="30000" dirty="0" smtClean="0"/>
              <a:t>2</a:t>
            </a:r>
            <a:r>
              <a:rPr lang="en-US" sz="1050" b="0" dirty="0" smtClean="0"/>
              <a:t>/year) but for certain people, such as those with diabetes, transition to a severe reduction in GFR and kidney failure may progress rapidly.  In such individuals early nephrology referral is the watchword.</a:t>
            </a:r>
          </a:p>
          <a:p>
            <a:endParaRPr lang="en-US" sz="1050" b="0" dirty="0" smtClean="0"/>
          </a:p>
          <a:p>
            <a:r>
              <a:rPr lang="en-US" sz="1050" b="0" dirty="0" smtClean="0"/>
              <a:t>Other referral circumstances to consider:  </a:t>
            </a:r>
          </a:p>
          <a:p>
            <a:pPr marL="628634" lvl="1" indent="-171446">
              <a:buFont typeface="Arial" pitchFamily="34" charset="0"/>
              <a:buChar char="•"/>
            </a:pPr>
            <a:r>
              <a:rPr lang="en-US" sz="1050" b="0" dirty="0" smtClean="0"/>
              <a:t>AKI or abrupt sustained fall in GFR;</a:t>
            </a:r>
          </a:p>
          <a:p>
            <a:pPr marL="628634" lvl="1" indent="-171446">
              <a:buFont typeface="Arial" pitchFamily="34" charset="0"/>
              <a:buChar char="•"/>
            </a:pPr>
            <a:r>
              <a:rPr lang="en-US" sz="1050" b="0" dirty="0" smtClean="0"/>
              <a:t>Progression of CKD;</a:t>
            </a:r>
          </a:p>
          <a:p>
            <a:pPr marL="628634" lvl="1" indent="-171446">
              <a:buFont typeface="Arial" pitchFamily="34" charset="0"/>
              <a:buChar char="•"/>
            </a:pPr>
            <a:r>
              <a:rPr lang="en-US" sz="1050" b="0" dirty="0" smtClean="0"/>
              <a:t>Urinary red cell casts, RBC &gt;20 per high power field sustained and not readily explained;</a:t>
            </a:r>
          </a:p>
          <a:p>
            <a:pPr marL="628634" lvl="1" indent="-171446">
              <a:buFont typeface="Arial" pitchFamily="34" charset="0"/>
              <a:buChar char="•"/>
            </a:pPr>
            <a:r>
              <a:rPr lang="en-US" sz="1050" b="0" dirty="0" smtClean="0"/>
              <a:t>CKD and hypertension refractory to treatment with 4 or more antihypertensive agents;</a:t>
            </a:r>
          </a:p>
          <a:p>
            <a:pPr marL="628634" lvl="1" indent="-171446">
              <a:buFont typeface="Arial" pitchFamily="34" charset="0"/>
              <a:buChar char="•"/>
            </a:pPr>
            <a:r>
              <a:rPr lang="en-US" sz="1050" b="0" dirty="0" smtClean="0"/>
              <a:t>Persistent abnormalities of serum potassium;</a:t>
            </a:r>
          </a:p>
          <a:p>
            <a:pPr marL="628634" lvl="1" indent="-171446">
              <a:buFont typeface="Arial" pitchFamily="34" charset="0"/>
              <a:buChar char="•"/>
            </a:pPr>
            <a:r>
              <a:rPr lang="en-US" sz="1050" b="0" dirty="0" smtClean="0"/>
              <a:t>Recurrent or extensive </a:t>
            </a:r>
            <a:r>
              <a:rPr lang="en-US" sz="1050" b="0" dirty="0" err="1" smtClean="0"/>
              <a:t>nephrolithiasis</a:t>
            </a:r>
            <a:r>
              <a:rPr lang="en-US" sz="1050" b="0" dirty="0" smtClean="0"/>
              <a:t>;</a:t>
            </a:r>
          </a:p>
          <a:p>
            <a:pPr marL="628634" lvl="1" indent="-171446">
              <a:buFont typeface="Arial" pitchFamily="34" charset="0"/>
              <a:buChar char="•"/>
            </a:pPr>
            <a:r>
              <a:rPr lang="en-US" sz="1050" b="0" dirty="0" smtClean="0"/>
              <a:t>Hereditary kidney disease;</a:t>
            </a:r>
          </a:p>
          <a:p>
            <a:pPr marL="628634" lvl="1" indent="-171446">
              <a:buFont typeface="Arial" pitchFamily="34" charset="0"/>
              <a:buChar char="•"/>
            </a:pPr>
            <a:r>
              <a:rPr lang="en-US" sz="1050" b="0" dirty="0" smtClean="0"/>
              <a:t>People with progressive CKD in whom the risk of kidney failure within 1 year is 10–20% or higher, should be referred for planning renal replacement therapy.  The actual amount of time required at a minimum is at least 1 year to ensure appropriate education, understanding and referrals to other practitioners (e.g., vascular surgeons, transplant teams, etc.)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CE3F8-2E81-4397-A0E2-6C438783F6D5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176989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51D47-D280-4A41-B453-9D965A78BA36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6965-A9DB-4421-91D6-23F6105F97F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Obrázek 6" descr="Nefrologie IKEM_logo_4_(RGB)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884368" y="6165304"/>
            <a:ext cx="1115616" cy="52805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51D47-D280-4A41-B453-9D965A78BA36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6965-A9DB-4421-91D6-23F6105F97F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Obrázek 6" descr="Nefrologie IKEM_logo_4_(RGB)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884368" y="6165304"/>
            <a:ext cx="1115616" cy="52805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51D47-D280-4A41-B453-9D965A78BA36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6965-A9DB-4421-91D6-23F6105F97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51D47-D280-4A41-B453-9D965A78BA36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6965-A9DB-4421-91D6-23F6105F97F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Obrázek 7" descr="Nefrologie IKEM_logo_4_(RGB)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884368" y="6165304"/>
            <a:ext cx="1115616" cy="52805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51D47-D280-4A41-B453-9D965A78BA36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6965-A9DB-4421-91D6-23F6105F97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51D47-D280-4A41-B453-9D965A78BA36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6965-A9DB-4421-91D6-23F6105F97F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Obrázek 5" descr="Nefrologie IKEM_logo_4_(RGB)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884368" y="6165304"/>
            <a:ext cx="1115616" cy="52805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51D47-D280-4A41-B453-9D965A78BA36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6965-A9DB-4421-91D6-23F6105F97F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Obrázek 4" descr="Nefrologie IKEM_logo_4_(RGB)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884368" y="6165304"/>
            <a:ext cx="1115616" cy="52805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51D47-D280-4A41-B453-9D965A78BA36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6965-A9DB-4421-91D6-23F6105F97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51D47-D280-4A41-B453-9D965A78BA36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6965-A9DB-4421-91D6-23F6105F97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51D47-D280-4A41-B453-9D965A78BA36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6965-A9DB-4421-91D6-23F6105F97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51D47-D280-4A41-B453-9D965A78BA36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6965-A9DB-4421-91D6-23F6105F97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Nadpis a g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graf 2"/>
          <p:cNvSpPr>
            <a:spLocks noGrp="1"/>
          </p:cNvSpPr>
          <p:nvPr>
            <p:ph type="chart" idx="1"/>
          </p:nvPr>
        </p:nvSpPr>
        <p:spPr>
          <a:xfrm>
            <a:off x="566738" y="1752600"/>
            <a:ext cx="8001000" cy="42672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19812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1981200" cy="476250"/>
          </a:xfrm>
        </p:spPr>
        <p:txBody>
          <a:bodyPr/>
          <a:lstStyle>
            <a:lvl1pPr>
              <a:defRPr/>
            </a:lvl1pPr>
          </a:lstStyle>
          <a:p>
            <a:fld id="{1141679E-2364-4C16-9C63-1D893CE4A0D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13415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566738" y="1752600"/>
            <a:ext cx="8001000" cy="42672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19812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1981200" cy="476250"/>
          </a:xfrm>
        </p:spPr>
        <p:txBody>
          <a:bodyPr/>
          <a:lstStyle>
            <a:lvl1pPr>
              <a:defRPr/>
            </a:lvl1pPr>
          </a:lstStyle>
          <a:p>
            <a:fld id="{2E8F7C5F-4513-4EE8-B053-A0B876DF557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355182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A2F90-5F5E-440A-936C-176A4BFA92DB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17950-E216-4313-B33C-01DD37E135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A2F90-5F5E-440A-936C-176A4BFA92DB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17950-E216-4313-B33C-01DD37E135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A2F90-5F5E-440A-936C-176A4BFA92DB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17950-E216-4313-B33C-01DD37E135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A2F90-5F5E-440A-936C-176A4BFA92DB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17950-E216-4313-B33C-01DD37E135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A2F90-5F5E-440A-936C-176A4BFA92DB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17950-E216-4313-B33C-01DD37E135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A2F90-5F5E-440A-936C-176A4BFA92DB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17950-E216-4313-B33C-01DD37E135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A2F90-5F5E-440A-936C-176A4BFA92DB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17950-E216-4313-B33C-01DD37E135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A2F90-5F5E-440A-936C-176A4BFA92DB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17950-E216-4313-B33C-01DD37E135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A2F90-5F5E-440A-936C-176A4BFA92DB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17950-E216-4313-B33C-01DD37E135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A2F90-5F5E-440A-936C-176A4BFA92DB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17950-E216-4313-B33C-01DD37E135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A2F90-5F5E-440A-936C-176A4BFA92DB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17950-E216-4313-B33C-01DD37E135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51D47-D280-4A41-B453-9D965A78BA36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06965-A9DB-4421-91D6-23F6105F97F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Přímá spojovací čára 6"/>
          <p:cNvCxnSpPr/>
          <p:nvPr userDrawn="1"/>
        </p:nvCxnSpPr>
        <p:spPr>
          <a:xfrm>
            <a:off x="467544" y="1484784"/>
            <a:ext cx="8208912" cy="0"/>
          </a:xfrm>
          <a:prstGeom prst="line">
            <a:avLst/>
          </a:prstGeom>
          <a:ln w="50800">
            <a:solidFill>
              <a:srgbClr val="7C0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Obrázek 7" descr="Nefrologie IKEM_logo_4_(RGB).png"/>
          <p:cNvPicPr>
            <a:picLocks noChangeAspect="1"/>
          </p:cNvPicPr>
          <p:nvPr userDrawn="1"/>
        </p:nvPicPr>
        <p:blipFill>
          <a:blip r:embed="rId15" cstate="print"/>
          <a:stretch>
            <a:fillRect/>
          </a:stretch>
        </p:blipFill>
        <p:spPr>
          <a:xfrm>
            <a:off x="7884368" y="6165304"/>
            <a:ext cx="1115616" cy="52805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  <p:sldLayoutId id="2147483673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2A2F90-5F5E-440A-936C-176A4BFA92DB}" type="datetimeFigureOut">
              <a:rPr lang="en-US" smtClean="0"/>
              <a:pPr/>
              <a:t>12/5/2013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17950-E216-4313-B33C-01DD37E13525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Přímá spojovací čára 7"/>
          <p:cNvCxnSpPr/>
          <p:nvPr userDrawn="1"/>
        </p:nvCxnSpPr>
        <p:spPr>
          <a:xfrm>
            <a:off x="467544" y="1484784"/>
            <a:ext cx="8208912" cy="0"/>
          </a:xfrm>
          <a:prstGeom prst="line">
            <a:avLst/>
          </a:prstGeom>
          <a:ln w="508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Obrázek 8" descr="Nefrologie IKEM_logo_4_(RGB)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7884368" y="6165304"/>
            <a:ext cx="1115616" cy="52805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1988840"/>
            <a:ext cx="8568952" cy="1470025"/>
          </a:xfrm>
        </p:spPr>
        <p:txBody>
          <a:bodyPr>
            <a:noAutofit/>
          </a:bodyPr>
          <a:lstStyle/>
          <a:p>
            <a:r>
              <a:rPr lang="cs-CZ" sz="5400" dirty="0"/>
              <a:t>Nová klasifikace chronických onemocnění </a:t>
            </a:r>
            <a:r>
              <a:rPr lang="cs-CZ" sz="5400" dirty="0" smtClean="0"/>
              <a:t>ledvin </a:t>
            </a:r>
            <a:r>
              <a:rPr lang="cs-CZ" sz="4800" dirty="0" smtClean="0"/>
              <a:t>2012 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3886200"/>
            <a:ext cx="7488832" cy="1752600"/>
          </a:xfrm>
        </p:spPr>
        <p:txBody>
          <a:bodyPr>
            <a:normAutofit fontScale="85000" lnSpcReduction="10000"/>
          </a:bodyPr>
          <a:lstStyle/>
          <a:p>
            <a:r>
              <a:rPr lang="cs-CZ" sz="3500" dirty="0" smtClean="0"/>
              <a:t>Ondřej Viklický</a:t>
            </a:r>
          </a:p>
          <a:p>
            <a:r>
              <a:rPr lang="cs-CZ" dirty="0" smtClean="0"/>
              <a:t>Klinika nefrologie</a:t>
            </a:r>
          </a:p>
          <a:p>
            <a:r>
              <a:rPr lang="cs-CZ" dirty="0" smtClean="0"/>
              <a:t>Institut klinické a experimentální medicíny, Praha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3336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600" dirty="0" smtClean="0"/>
              <a:t>Riziko mortality závisí na snížení </a:t>
            </a:r>
            <a:r>
              <a:rPr lang="cs-CZ" sz="3600" dirty="0" err="1" smtClean="0"/>
              <a:t>eGFR</a:t>
            </a:r>
            <a:endParaRPr lang="en-US" sz="36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1D8437-834C-4D25-9CF2-3345B90263BE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00808"/>
            <a:ext cx="7274696" cy="4931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735520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63500"/>
            <a:ext cx="8784976" cy="927100"/>
          </a:xfrm>
        </p:spPr>
        <p:txBody>
          <a:bodyPr/>
          <a:lstStyle/>
          <a:p>
            <a:pPr algn="ctr"/>
            <a:r>
              <a:rPr lang="cs-CZ" sz="3600" dirty="0" smtClean="0"/>
              <a:t>Vysoká mortalita u nemocných s CKD5</a:t>
            </a:r>
            <a:endParaRPr lang="en-US" sz="36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1D8437-834C-4D25-9CF2-3345B90263BE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06751"/>
            <a:ext cx="9144000" cy="493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5922090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74675" y="188640"/>
            <a:ext cx="8001000" cy="1152128"/>
          </a:xfrm>
        </p:spPr>
        <p:txBody>
          <a:bodyPr>
            <a:normAutofit/>
          </a:bodyPr>
          <a:lstStyle/>
          <a:p>
            <a:pPr algn="ctr"/>
            <a:r>
              <a:rPr lang="en-US" sz="3400" b="1" dirty="0"/>
              <a:t> </a:t>
            </a:r>
            <a:r>
              <a:rPr lang="cs-CZ" sz="3400" b="1" dirty="0" smtClean="0"/>
              <a:t>Chronické onemocnění ledvin - CKD</a:t>
            </a:r>
            <a:r>
              <a:rPr lang="en-US" sz="3400" b="1" i="1" dirty="0">
                <a:solidFill>
                  <a:srgbClr val="000066"/>
                </a:solidFill>
              </a:rPr>
              <a:t/>
            </a:r>
            <a:br>
              <a:rPr lang="en-US" sz="3400" b="1" i="1" dirty="0">
                <a:solidFill>
                  <a:srgbClr val="000066"/>
                </a:solidFill>
              </a:rPr>
            </a:br>
            <a:r>
              <a:rPr lang="cs-CZ" sz="3400" b="1" i="1" dirty="0" smtClean="0">
                <a:solidFill>
                  <a:srgbClr val="000066"/>
                </a:solidFill>
              </a:rPr>
              <a:t>definice 2002</a:t>
            </a:r>
            <a:r>
              <a:rPr lang="en-US" sz="3400" b="1" i="1" dirty="0" smtClean="0">
                <a:solidFill>
                  <a:srgbClr val="000066"/>
                </a:solidFill>
              </a:rPr>
              <a:t> </a:t>
            </a:r>
            <a:endParaRPr lang="en-US" sz="3400" b="1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91880" y="1828800"/>
            <a:ext cx="5042520" cy="449580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cs-CZ" sz="2800" dirty="0" smtClean="0"/>
              <a:t>Definuje chronické onemocnění ledvin (CKD) a klasifikuje jeho stádia bez ohledu na vyvolávající onemocnění</a:t>
            </a:r>
          </a:p>
          <a:p>
            <a:pPr>
              <a:lnSpc>
                <a:spcPct val="90000"/>
              </a:lnSpc>
            </a:pPr>
            <a:r>
              <a:rPr lang="cs-CZ" sz="2800" dirty="0" smtClean="0"/>
              <a:t>Laboratorní vyšetření k odhadu funkce ledvin</a:t>
            </a:r>
          </a:p>
          <a:p>
            <a:pPr>
              <a:lnSpc>
                <a:spcPct val="90000"/>
              </a:lnSpc>
            </a:pPr>
            <a:r>
              <a:rPr lang="cs-CZ" sz="2800" dirty="0" smtClean="0"/>
              <a:t>Úroveň renální funkce spojeny s komplikacemi</a:t>
            </a:r>
          </a:p>
          <a:p>
            <a:pPr>
              <a:lnSpc>
                <a:spcPct val="90000"/>
              </a:lnSpc>
            </a:pPr>
            <a:r>
              <a:rPr lang="cs-CZ" sz="2800" dirty="0" smtClean="0"/>
              <a:t>Stratifikuje riziko nezvratného selhání funkce ledvin a vzniku KVK a dalších komplikací CKD</a:t>
            </a:r>
          </a:p>
        </p:txBody>
      </p:sp>
      <p:pic>
        <p:nvPicPr>
          <p:cNvPr id="4" name="Picture 1" descr="Slide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901" t="27950" r="61812" b="10101"/>
          <a:stretch>
            <a:fillRect/>
          </a:stretch>
        </p:blipFill>
        <p:spPr>
          <a:xfrm>
            <a:off x="539552" y="1916832"/>
            <a:ext cx="2952328" cy="42484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812080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23912"/>
          </a:xfrm>
        </p:spPr>
        <p:txBody>
          <a:bodyPr>
            <a:noAutofit/>
          </a:bodyPr>
          <a:lstStyle/>
          <a:p>
            <a:r>
              <a:rPr lang="cs-CZ" sz="3200" dirty="0"/>
              <a:t>Stupně chronických renálních onemocnění</a:t>
            </a:r>
            <a:br>
              <a:rPr lang="cs-CZ" sz="3200" dirty="0"/>
            </a:br>
            <a:r>
              <a:rPr lang="cs-CZ" sz="3200" dirty="0"/>
              <a:t>K/DOQI 2002</a:t>
            </a:r>
          </a:p>
        </p:txBody>
      </p:sp>
      <p:graphicFrame>
        <p:nvGraphicFramePr>
          <p:cNvPr id="16387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921407349"/>
              </p:ext>
            </p:extLst>
          </p:nvPr>
        </p:nvGraphicFramePr>
        <p:xfrm>
          <a:off x="251520" y="1772816"/>
          <a:ext cx="8631237" cy="4431137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1800225"/>
                <a:gridCol w="4172371"/>
                <a:gridCol w="2658641"/>
              </a:tblGrid>
              <a:tr h="1054261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Stupeň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onemocnění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Klinický popis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eGFR</a:t>
                      </a:r>
                      <a:endParaRPr kumimoji="0" lang="cs-CZ" sz="1800" b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(ml/s)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</a:tr>
              <a:tr h="80968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Abnormální močový nález, histologické změny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&gt;1,5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</a:tr>
              <a:tr h="875006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Mírná CHRI, abnormální močový nález, histologické změny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1,0-1,49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</a:tr>
              <a:tr h="422312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Střední CHRI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0,50-0,99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</a:tr>
              <a:tr h="42079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Těžká CHRI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0,25-0,49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</a:tr>
              <a:tr h="80968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Konečné stádium CKD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&lt;0,25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16419" name="Text Box 35"/>
          <p:cNvSpPr txBox="1">
            <a:spLocks noChangeArrowheads="1"/>
          </p:cNvSpPr>
          <p:nvPr/>
        </p:nvSpPr>
        <p:spPr bwMode="auto">
          <a:xfrm>
            <a:off x="0" y="6559861"/>
            <a:ext cx="35337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en-US" sz="1200">
                <a:latin typeface="Tahoma" panose="020B0604030504040204" pitchFamily="34" charset="0"/>
              </a:rPr>
              <a:t>N</a:t>
            </a:r>
            <a:r>
              <a:rPr lang="cs-CZ" sz="1200">
                <a:latin typeface="Tahoma" panose="020B0604030504040204" pitchFamily="34" charset="0"/>
              </a:rPr>
              <a:t>KF.</a:t>
            </a:r>
            <a:r>
              <a:rPr lang="en-US" sz="1200">
                <a:latin typeface="Tahoma" panose="020B0604030504040204" pitchFamily="34" charset="0"/>
              </a:rPr>
              <a:t> </a:t>
            </a:r>
            <a:r>
              <a:rPr lang="en-US" sz="1200" i="1">
                <a:latin typeface="Tahoma" panose="020B0604030504040204" pitchFamily="34" charset="0"/>
              </a:rPr>
              <a:t>Am J Kidney Dis</a:t>
            </a:r>
            <a:r>
              <a:rPr lang="en-US" sz="1200">
                <a:latin typeface="Tahoma" panose="020B0604030504040204" pitchFamily="34" charset="0"/>
              </a:rPr>
              <a:t>. </a:t>
            </a:r>
            <a:r>
              <a:rPr kumimoji="1" lang="en-US" sz="1200">
                <a:latin typeface="Tahoma" panose="020B0604030504040204" pitchFamily="34" charset="0"/>
              </a:rPr>
              <a:t>2003;42(suppl 3):S1-S201</a:t>
            </a:r>
            <a:r>
              <a:rPr lang="en-US" sz="1200">
                <a:latin typeface="Tahoma" panose="020B0604030504040204" pitchFamily="34" charset="0"/>
              </a:rPr>
              <a:t>.</a:t>
            </a:r>
            <a:endParaRPr lang="cs-CZ" sz="120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7436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9144000" cy="1216025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/>
              <a:t>Výhody původní klasifikace</a:t>
            </a:r>
            <a:endParaRPr lang="en-US" sz="2400" b="1" i="1" dirty="0">
              <a:solidFill>
                <a:schemeClr val="accent2"/>
              </a:solidFill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66738" y="1752600"/>
            <a:ext cx="8001000" cy="457200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cs-CZ" sz="2800" dirty="0" smtClean="0"/>
              <a:t>Přinesla určitý řád do chaotického označování CKD</a:t>
            </a:r>
          </a:p>
          <a:p>
            <a:pPr>
              <a:lnSpc>
                <a:spcPct val="90000"/>
              </a:lnSpc>
            </a:pPr>
            <a:r>
              <a:rPr lang="cs-CZ" sz="2800" dirty="0" smtClean="0"/>
              <a:t>Zvýšila povědomí veřejnosti laické i odborné i autorit o CKD</a:t>
            </a:r>
            <a:endParaRPr lang="en-US" sz="2800" dirty="0"/>
          </a:p>
          <a:p>
            <a:pPr>
              <a:lnSpc>
                <a:spcPct val="90000"/>
              </a:lnSpc>
            </a:pPr>
            <a:r>
              <a:rPr lang="cs-CZ" sz="2800" dirty="0" smtClean="0"/>
              <a:t>Zvýšila zájem o výzkum v oblasti CKD</a:t>
            </a:r>
          </a:p>
          <a:p>
            <a:pPr>
              <a:lnSpc>
                <a:spcPct val="90000"/>
              </a:lnSpc>
            </a:pPr>
            <a:r>
              <a:rPr lang="cs-CZ" sz="2800" dirty="0" smtClean="0"/>
              <a:t>Zvýšila zájem o časnou detekci CKD</a:t>
            </a:r>
          </a:p>
          <a:p>
            <a:pPr>
              <a:lnSpc>
                <a:spcPct val="90000"/>
              </a:lnSpc>
            </a:pPr>
            <a:r>
              <a:rPr lang="cs-CZ" sz="2800" dirty="0" smtClean="0"/>
              <a:t>Omezila pozdní zahájení dialyzační léčby</a:t>
            </a:r>
          </a:p>
        </p:txBody>
      </p:sp>
    </p:spTree>
    <p:extLst>
      <p:ext uri="{BB962C8B-B14F-4D97-AF65-F5344CB8AC3E}">
        <p14:creationId xmlns="" xmlns:p14="http://schemas.microsoft.com/office/powerpoint/2010/main" val="487350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dirty="0" smtClean="0"/>
              <a:t>Citace v </a:t>
            </a:r>
            <a:r>
              <a:rPr lang="cs-CZ" b="1" dirty="0" err="1" smtClean="0"/>
              <a:t>PubMed</a:t>
            </a:r>
            <a:r>
              <a:rPr lang="cs-CZ" b="1" dirty="0" smtClean="0"/>
              <a:t>: CKD</a:t>
            </a:r>
            <a:br>
              <a:rPr lang="cs-CZ" b="1" dirty="0" smtClean="0"/>
            </a:br>
            <a:r>
              <a:rPr lang="cs-CZ" sz="2700" b="1" dirty="0" smtClean="0"/>
              <a:t> (</a:t>
            </a:r>
            <a:r>
              <a:rPr lang="en-US" sz="2700" b="1" dirty="0" smtClean="0"/>
              <a:t>Chronic </a:t>
            </a:r>
            <a:r>
              <a:rPr lang="en-US" sz="2700" b="1" dirty="0"/>
              <a:t>Kidney </a:t>
            </a:r>
            <a:r>
              <a:rPr lang="en-US" sz="2700" b="1" dirty="0" smtClean="0"/>
              <a:t>Disease</a:t>
            </a:r>
            <a:r>
              <a:rPr lang="cs-CZ" sz="2700" b="1" dirty="0" smtClean="0"/>
              <a:t>)</a:t>
            </a:r>
            <a:endParaRPr lang="en-US" sz="3200" b="1" i="1" dirty="0">
              <a:solidFill>
                <a:schemeClr val="accent2"/>
              </a:solidFill>
            </a:endParaRPr>
          </a:p>
        </p:txBody>
      </p:sp>
      <p:graphicFrame>
        <p:nvGraphicFramePr>
          <p:cNvPr id="2" name="Object 5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="" xmlns:p14="http://schemas.microsoft.com/office/powerpoint/2010/main" val="4034387144"/>
              </p:ext>
            </p:extLst>
          </p:nvPr>
        </p:nvGraphicFramePr>
        <p:xfrm>
          <a:off x="617538" y="1803400"/>
          <a:ext cx="7899400" cy="4165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80340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04800"/>
            <a:ext cx="8915400" cy="1216025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/>
              <a:t>Limitace a problémy spojené s klasifikací z roku 2002 (</a:t>
            </a:r>
            <a:r>
              <a:rPr lang="en-US" sz="3200" b="1" dirty="0" smtClean="0"/>
              <a:t>KDOQI-CKD</a:t>
            </a:r>
            <a:r>
              <a:rPr lang="cs-CZ" sz="3200" b="1" dirty="0" smtClean="0"/>
              <a:t>)</a:t>
            </a:r>
            <a:endParaRPr lang="en-US" sz="2400" b="1" i="1" dirty="0">
              <a:solidFill>
                <a:schemeClr val="accent2"/>
              </a:solidFill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66738" y="1752600"/>
            <a:ext cx="8001000" cy="48006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sz="2400" dirty="0" smtClean="0"/>
              <a:t>Definovala jako normální hodnoty e</a:t>
            </a:r>
            <a:r>
              <a:rPr lang="en-US" sz="2400" dirty="0" smtClean="0"/>
              <a:t>GFR &gt;90</a:t>
            </a:r>
            <a:r>
              <a:rPr lang="cs-CZ" sz="2400" dirty="0" smtClean="0"/>
              <a:t> </a:t>
            </a:r>
            <a:r>
              <a:rPr lang="en-US" sz="2400" dirty="0" smtClean="0"/>
              <a:t>ml/min/1.73m2 </a:t>
            </a:r>
            <a:r>
              <a:rPr lang="cs-CZ" sz="2400" dirty="0" smtClean="0"/>
              <a:t>a </a:t>
            </a:r>
            <a:r>
              <a:rPr lang="en-US" sz="2400" dirty="0" smtClean="0"/>
              <a:t>GFR </a:t>
            </a:r>
            <a:r>
              <a:rPr lang="en-US" sz="2400" dirty="0"/>
              <a:t>&lt;60ml/min/1.73m2 </a:t>
            </a:r>
            <a:r>
              <a:rPr lang="cs-CZ" sz="2400" dirty="0" smtClean="0"/>
              <a:t>jako patologické nehledě na věk a pohlaví</a:t>
            </a:r>
          </a:p>
          <a:p>
            <a:pPr>
              <a:lnSpc>
                <a:spcPct val="90000"/>
              </a:lnSpc>
            </a:pPr>
            <a:r>
              <a:rPr lang="cs-CZ" sz="2400" dirty="0" smtClean="0"/>
              <a:t>Ignorovala fyziologické změny v GFR napříč populací</a:t>
            </a:r>
          </a:p>
          <a:p>
            <a:pPr>
              <a:lnSpc>
                <a:spcPct val="90000"/>
              </a:lnSpc>
            </a:pPr>
            <a:r>
              <a:rPr lang="cs-CZ" sz="2400" dirty="0" smtClean="0"/>
              <a:t>Doporučila nepřesné měření </a:t>
            </a:r>
            <a:r>
              <a:rPr lang="cs-CZ" sz="2400" dirty="0" err="1" smtClean="0"/>
              <a:t>eGFR</a:t>
            </a:r>
            <a:r>
              <a:rPr lang="cs-CZ" sz="2400" dirty="0" smtClean="0"/>
              <a:t> pomocí odhadu ze vzorce MDRD</a:t>
            </a:r>
          </a:p>
          <a:p>
            <a:pPr>
              <a:lnSpc>
                <a:spcPct val="90000"/>
              </a:lnSpc>
            </a:pPr>
            <a:r>
              <a:rPr lang="cs-CZ" sz="2400" dirty="0" smtClean="0"/>
              <a:t>Dovolila diagnostikovat CKD pouze na podkladě měření </a:t>
            </a:r>
            <a:r>
              <a:rPr lang="cs-CZ" sz="2400" dirty="0" err="1" smtClean="0"/>
              <a:t>eGFR</a:t>
            </a:r>
            <a:r>
              <a:rPr lang="cs-CZ" sz="2400" dirty="0" smtClean="0"/>
              <a:t> samotného </a:t>
            </a:r>
            <a:r>
              <a:rPr lang="en-US" sz="2400" b="1" i="1" dirty="0" smtClean="0">
                <a:solidFill>
                  <a:schemeClr val="folHlink"/>
                </a:solidFill>
              </a:rPr>
              <a:t> </a:t>
            </a:r>
            <a:endParaRPr lang="en-US" sz="2400" b="1" i="1" dirty="0">
              <a:solidFill>
                <a:schemeClr val="folHlink"/>
              </a:solidFill>
            </a:endParaRPr>
          </a:p>
          <a:p>
            <a:pPr>
              <a:lnSpc>
                <a:spcPct val="90000"/>
              </a:lnSpc>
            </a:pPr>
            <a:r>
              <a:rPr lang="cs-CZ" sz="2400" dirty="0" smtClean="0"/>
              <a:t>Spojila izolovanou </a:t>
            </a:r>
            <a:r>
              <a:rPr lang="cs-CZ" sz="2400" dirty="0" err="1" smtClean="0"/>
              <a:t>mikroalbuminurii</a:t>
            </a:r>
            <a:r>
              <a:rPr lang="cs-CZ" sz="2400" dirty="0" smtClean="0"/>
              <a:t> s CKD</a:t>
            </a:r>
          </a:p>
          <a:p>
            <a:pPr>
              <a:lnSpc>
                <a:spcPct val="90000"/>
              </a:lnSpc>
            </a:pPr>
            <a:r>
              <a:rPr lang="cs-CZ" sz="2400" dirty="0" smtClean="0"/>
              <a:t>Spojila riziko </a:t>
            </a:r>
            <a:r>
              <a:rPr lang="cs-CZ" sz="2400" dirty="0" smtClean="0"/>
              <a:t>vzniku </a:t>
            </a:r>
            <a:r>
              <a:rPr lang="cs-CZ" sz="2400" dirty="0" smtClean="0"/>
              <a:t>komplikací CKD </a:t>
            </a:r>
            <a:r>
              <a:rPr lang="cs-CZ" sz="2400" dirty="0" smtClean="0"/>
              <a:t>s </a:t>
            </a:r>
            <a:r>
              <a:rPr lang="cs-CZ" sz="2400" dirty="0" err="1" smtClean="0"/>
              <a:t>eGFR</a:t>
            </a:r>
            <a:r>
              <a:rPr lang="cs-CZ" sz="2400" dirty="0" smtClean="0"/>
              <a:t> bez ohledu na albuminurii</a:t>
            </a:r>
          </a:p>
        </p:txBody>
      </p:sp>
    </p:spTree>
    <p:extLst>
      <p:ext uri="{BB962C8B-B14F-4D97-AF65-F5344CB8AC3E}">
        <p14:creationId xmlns="" xmlns:p14="http://schemas.microsoft.com/office/powerpoint/2010/main" val="271970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3400" b="1" dirty="0" smtClean="0"/>
              <a:t>Prevalence </a:t>
            </a:r>
            <a:r>
              <a:rPr lang="en-US" sz="3400" b="1" dirty="0" smtClean="0"/>
              <a:t>CKD </a:t>
            </a:r>
            <a:r>
              <a:rPr lang="cs-CZ" sz="3400" b="1" dirty="0" smtClean="0"/>
              <a:t>v USA </a:t>
            </a:r>
            <a:r>
              <a:rPr lang="en-US" sz="3400" b="1" dirty="0"/>
              <a:t/>
            </a:r>
            <a:br>
              <a:rPr lang="en-US" sz="3400" b="1" dirty="0"/>
            </a:br>
            <a:r>
              <a:rPr lang="cs-CZ" sz="2800" b="1" i="1" dirty="0" smtClean="0">
                <a:solidFill>
                  <a:schemeClr val="accent2"/>
                </a:solidFill>
              </a:rPr>
              <a:t>Založeno na klasifikaci </a:t>
            </a:r>
            <a:r>
              <a:rPr lang="en-US" sz="2800" b="1" i="1" dirty="0" smtClean="0">
                <a:solidFill>
                  <a:schemeClr val="accent2"/>
                </a:solidFill>
              </a:rPr>
              <a:t>KDOQI</a:t>
            </a:r>
            <a:r>
              <a:rPr lang="cs-CZ" sz="2800" b="1" i="1" dirty="0" smtClean="0">
                <a:solidFill>
                  <a:schemeClr val="accent2"/>
                </a:solidFill>
              </a:rPr>
              <a:t> 2002</a:t>
            </a:r>
            <a:r>
              <a:rPr lang="en-US" sz="2400" b="1" i="1" dirty="0">
                <a:solidFill>
                  <a:schemeClr val="accent2"/>
                </a:solidFill>
              </a:rPr>
              <a:t/>
            </a:r>
            <a:br>
              <a:rPr lang="en-US" sz="2400" b="1" i="1" dirty="0">
                <a:solidFill>
                  <a:schemeClr val="accent2"/>
                </a:solidFill>
              </a:rPr>
            </a:b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66738" y="1752600"/>
            <a:ext cx="8001000" cy="464820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dirty="0"/>
              <a:t>   </a:t>
            </a:r>
            <a:r>
              <a:rPr lang="en-US" sz="2400" b="1" dirty="0"/>
              <a:t> </a:t>
            </a:r>
            <a:r>
              <a:rPr lang="en-US" sz="2400" b="1" dirty="0" smtClean="0"/>
              <a:t>S</a:t>
            </a:r>
            <a:r>
              <a:rPr lang="cs-CZ" sz="2400" b="1" dirty="0" err="1" smtClean="0"/>
              <a:t>tádium</a:t>
            </a:r>
            <a:r>
              <a:rPr lang="en-US" sz="2400" b="1" dirty="0" smtClean="0"/>
              <a:t>         </a:t>
            </a:r>
            <a:r>
              <a:rPr lang="en-US" sz="2400" b="1" dirty="0"/>
              <a:t>Prevalence </a:t>
            </a:r>
            <a:r>
              <a:rPr lang="en-US" sz="2400" b="1" dirty="0" smtClean="0"/>
              <a:t> </a:t>
            </a:r>
            <a:r>
              <a:rPr lang="cs-CZ" sz="2400" b="1" dirty="0" smtClean="0"/>
              <a:t>        </a:t>
            </a:r>
            <a:r>
              <a:rPr lang="en-US" sz="2400" b="1" dirty="0" smtClean="0"/>
              <a:t>Prevalence </a:t>
            </a:r>
            <a:endParaRPr lang="en-US" sz="2400" b="1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dirty="0"/>
              <a:t>                             (%)                </a:t>
            </a:r>
            <a:r>
              <a:rPr lang="cs-CZ" sz="2400" b="1" dirty="0" smtClean="0"/>
              <a:t>         </a:t>
            </a:r>
            <a:r>
              <a:rPr lang="en-US" sz="2400" b="1" dirty="0" smtClean="0"/>
              <a:t>(</a:t>
            </a:r>
            <a:r>
              <a:rPr lang="en-US" sz="2400" b="1" dirty="0"/>
              <a:t>x 10</a:t>
            </a:r>
            <a:r>
              <a:rPr lang="en-US" sz="2400" b="1" baseline="30000" dirty="0"/>
              <a:t>6</a:t>
            </a:r>
            <a:r>
              <a:rPr lang="en-US" sz="2400" b="1" dirty="0"/>
              <a:t>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b="1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dirty="0"/>
              <a:t>        1                    1.78               </a:t>
            </a:r>
            <a:r>
              <a:rPr lang="cs-CZ" sz="2400" b="1" dirty="0" smtClean="0"/>
              <a:t>       </a:t>
            </a:r>
            <a:r>
              <a:rPr lang="en-US" sz="2400" b="1" dirty="0" smtClean="0"/>
              <a:t>3.6</a:t>
            </a:r>
            <a:endParaRPr lang="en-US" sz="2400" b="1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dirty="0"/>
              <a:t>        2                    3.24               </a:t>
            </a:r>
            <a:r>
              <a:rPr lang="cs-CZ" sz="2400" b="1" dirty="0" smtClean="0"/>
              <a:t>       </a:t>
            </a:r>
            <a:r>
              <a:rPr lang="en-US" sz="2400" b="1" dirty="0" smtClean="0"/>
              <a:t>6.5</a:t>
            </a:r>
            <a:endParaRPr lang="en-US" sz="2400" b="1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dirty="0"/>
              <a:t>        </a:t>
            </a:r>
            <a:r>
              <a:rPr lang="en-US" sz="2400" b="1" dirty="0">
                <a:solidFill>
                  <a:srgbClr val="009900"/>
                </a:solidFill>
              </a:rPr>
              <a:t>3                    7.69              </a:t>
            </a:r>
            <a:r>
              <a:rPr lang="cs-CZ" sz="2400" b="1" dirty="0" smtClean="0">
                <a:solidFill>
                  <a:srgbClr val="009900"/>
                </a:solidFill>
              </a:rPr>
              <a:t>        </a:t>
            </a:r>
            <a:r>
              <a:rPr lang="en-US" sz="2400" b="1" dirty="0" smtClean="0">
                <a:solidFill>
                  <a:srgbClr val="009900"/>
                </a:solidFill>
              </a:rPr>
              <a:t>15.5</a:t>
            </a:r>
            <a:endParaRPr lang="en-US" sz="2400" b="1" dirty="0">
              <a:solidFill>
                <a:srgbClr val="009900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dirty="0"/>
              <a:t>        4                    0.35               </a:t>
            </a:r>
            <a:r>
              <a:rPr lang="cs-CZ" sz="2400" b="1" dirty="0" smtClean="0"/>
              <a:t>       </a:t>
            </a:r>
            <a:r>
              <a:rPr lang="en-US" sz="2400" b="1" dirty="0" smtClean="0"/>
              <a:t>0.7</a:t>
            </a:r>
            <a:endParaRPr lang="en-US" sz="2400" b="1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800" b="1" i="1" dirty="0" smtClean="0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800" b="1" i="1" dirty="0" smtClean="0">
                <a:solidFill>
                  <a:schemeClr val="accent2"/>
                </a:solidFill>
              </a:rPr>
              <a:t>Celkem </a:t>
            </a:r>
            <a:r>
              <a:rPr lang="en-US" sz="2800" b="1" i="1" dirty="0" smtClean="0">
                <a:solidFill>
                  <a:schemeClr val="accent2"/>
                </a:solidFill>
              </a:rPr>
              <a:t>1-4     </a:t>
            </a:r>
            <a:r>
              <a:rPr lang="en-US" sz="2800" b="1" i="1" dirty="0">
                <a:solidFill>
                  <a:schemeClr val="accent2"/>
                </a:solidFill>
              </a:rPr>
              <a:t>13.07          </a:t>
            </a:r>
            <a:r>
              <a:rPr lang="cs-CZ" sz="2800" b="1" i="1" dirty="0" smtClean="0">
                <a:solidFill>
                  <a:schemeClr val="accent2"/>
                </a:solidFill>
              </a:rPr>
              <a:t>      </a:t>
            </a:r>
            <a:r>
              <a:rPr lang="en-US" sz="2800" b="1" i="1" dirty="0" smtClean="0">
                <a:solidFill>
                  <a:schemeClr val="accent2"/>
                </a:solidFill>
              </a:rPr>
              <a:t>26.3</a:t>
            </a:r>
            <a:endParaRPr lang="en-US" sz="2800" b="1" i="1" dirty="0">
              <a:solidFill>
                <a:schemeClr val="accent2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9891" y="6431889"/>
            <a:ext cx="25699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/>
              <a:t>Coresh</a:t>
            </a:r>
            <a:r>
              <a:rPr lang="en-US" b="1" dirty="0"/>
              <a:t> et al JAMA, </a:t>
            </a:r>
            <a:r>
              <a:rPr lang="en-US" b="1" dirty="0" smtClean="0"/>
              <a:t>2007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85607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574675" y="304800"/>
            <a:ext cx="8001000" cy="1295400"/>
          </a:xfrm>
        </p:spPr>
        <p:txBody>
          <a:bodyPr>
            <a:normAutofit/>
          </a:bodyPr>
          <a:lstStyle/>
          <a:p>
            <a:pPr algn="ctr"/>
            <a:r>
              <a:rPr lang="cs-CZ" sz="3400" b="1" dirty="0" smtClean="0"/>
              <a:t>Prevalence </a:t>
            </a:r>
            <a:r>
              <a:rPr lang="en-US" sz="3400" b="1" dirty="0" smtClean="0"/>
              <a:t>CKD</a:t>
            </a:r>
            <a:r>
              <a:rPr lang="cs-CZ" sz="3400" b="1" dirty="0" smtClean="0"/>
              <a:t> (KDOQI 2002) podle věku</a:t>
            </a:r>
            <a:endParaRPr lang="en-US" sz="2000" b="1" dirty="0"/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="" xmlns:p14="http://schemas.microsoft.com/office/powerpoint/2010/main" val="3487665193"/>
              </p:ext>
            </p:extLst>
          </p:nvPr>
        </p:nvGraphicFramePr>
        <p:xfrm>
          <a:off x="617538" y="1803400"/>
          <a:ext cx="7899400" cy="4165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9891" y="6431889"/>
            <a:ext cx="25699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/>
              <a:t>Coresh</a:t>
            </a:r>
            <a:r>
              <a:rPr lang="en-US" b="1" dirty="0"/>
              <a:t> et al JAMA, </a:t>
            </a:r>
            <a:r>
              <a:rPr lang="en-US" b="1" dirty="0" smtClean="0"/>
              <a:t>2007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6857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b="1" dirty="0" smtClean="0"/>
              <a:t>Renální funkce závisí na věku</a:t>
            </a:r>
            <a:endParaRPr lang="en-US" sz="2800" b="1" dirty="0"/>
          </a:p>
        </p:txBody>
      </p:sp>
      <p:graphicFrame>
        <p:nvGraphicFramePr>
          <p:cNvPr id="76803" name="Object 3"/>
          <p:cNvGraphicFramePr>
            <a:graphicFrameLocks noGrp="1" noChangeAspect="1"/>
          </p:cNvGraphicFramePr>
          <p:nvPr>
            <p:ph type="chart" idx="1"/>
          </p:nvPr>
        </p:nvGraphicFramePr>
        <p:xfrm>
          <a:off x="533400" y="1752600"/>
          <a:ext cx="8001000" cy="4267200"/>
        </p:xfrm>
        <a:graphic>
          <a:graphicData uri="http://schemas.openxmlformats.org/presentationml/2006/ole">
            <p:oleObj spid="_x0000_s105479" name="Chart" r:id="rId3" imgW="8001068" imgH="4267080" progId="MSGraph.Chart.8">
              <p:embed followColorScheme="full"/>
            </p:oleObj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81637" y="6488668"/>
            <a:ext cx="4493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Davies </a:t>
            </a:r>
            <a:r>
              <a:rPr lang="en-US" b="1" dirty="0"/>
              <a:t>and Shock, J </a:t>
            </a:r>
            <a:r>
              <a:rPr lang="en-US" b="1" dirty="0" err="1"/>
              <a:t>Clin</a:t>
            </a:r>
            <a:r>
              <a:rPr lang="en-US" b="1" dirty="0"/>
              <a:t> Invest 29:496, </a:t>
            </a:r>
            <a:r>
              <a:rPr lang="en-US" b="1" dirty="0" smtClean="0"/>
              <a:t>1950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04844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/>
              <a:t>eGFR (MDRD) vs mGFR (Cin)</a:t>
            </a:r>
            <a:br>
              <a:rPr lang="en-US" b="1"/>
            </a:br>
            <a:r>
              <a:rPr lang="en-US" sz="2000" b="1" i="1"/>
              <a:t>(Botev, et al, CJASN, 2009)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4820" name="Picture 4" descr="50A68FE5"/>
          <p:cNvPicPr>
            <a:picLocks noChangeAspect="1" noChangeArrowheads="1"/>
          </p:cNvPicPr>
          <p:nvPr/>
        </p:nvPicPr>
        <p:blipFill>
          <a:blip r:embed="rId2" cstate="print">
            <a:lum bright="-8000" contrast="10000"/>
          </a:blip>
          <a:srcRect/>
          <a:stretch>
            <a:fillRect/>
          </a:stretch>
        </p:blipFill>
        <p:spPr bwMode="auto">
          <a:xfrm rot="60000">
            <a:off x="455613" y="1676400"/>
            <a:ext cx="8229600" cy="4648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197189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b="1" dirty="0" smtClean="0"/>
              <a:t>Proteinurie představuje rizikový faktor pro CKD v každé kategorii CKD</a:t>
            </a:r>
            <a:endParaRPr lang="en-US" sz="2000" b="1" i="1" dirty="0"/>
          </a:p>
        </p:txBody>
      </p:sp>
      <p:graphicFrame>
        <p:nvGraphicFramePr>
          <p:cNvPr id="5" name="Object 6"/>
          <p:cNvGraphicFramePr>
            <a:graphicFrameLocks noGrp="1" noChangeAspect="1"/>
          </p:cNvGraphicFramePr>
          <p:nvPr>
            <p:ph type="chart" idx="1"/>
          </p:nvPr>
        </p:nvGraphicFramePr>
        <p:xfrm>
          <a:off x="495300" y="1693863"/>
          <a:ext cx="8845550" cy="4162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467544" y="6381328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/>
              <a:t>Taiwan Health Management Institution Study; Lancet 2008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65612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1025" t="27950" r="3538" b="11151"/>
          <a:stretch>
            <a:fillRect/>
          </a:stretch>
        </p:blipFill>
        <p:spPr>
          <a:xfrm>
            <a:off x="251519" y="1772816"/>
            <a:ext cx="3463833" cy="446449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51520" y="0"/>
            <a:ext cx="8568952" cy="141763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KDIGO definice chronických onemocnění ledvin 2012</a:t>
            </a:r>
            <a:endParaRPr lang="en-US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779912" y="1844824"/>
            <a:ext cx="4906888" cy="4281339"/>
          </a:xfrm>
        </p:spPr>
        <p:txBody>
          <a:bodyPr/>
          <a:lstStyle/>
          <a:p>
            <a:r>
              <a:rPr lang="cs-CZ" dirty="0" smtClean="0"/>
              <a:t>Navazuje na KDOQI – CKD 2012 definici chronického onemocnění ledvin</a:t>
            </a:r>
          </a:p>
          <a:p>
            <a:r>
              <a:rPr lang="cs-CZ" dirty="0" smtClean="0"/>
              <a:t>Řeší problematická místa původní klasifikace na podkladě rozsáhlého výzkumu v této oblasti</a:t>
            </a:r>
            <a:endParaRPr lang="en-US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6525344"/>
            <a:ext cx="36419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Kidney</a:t>
            </a:r>
            <a:r>
              <a:rPr lang="cs-CZ" dirty="0" smtClean="0"/>
              <a:t> </a:t>
            </a:r>
            <a:r>
              <a:rPr lang="cs-CZ" dirty="0" err="1" smtClean="0"/>
              <a:t>Int</a:t>
            </a:r>
            <a:r>
              <a:rPr lang="cs-CZ" dirty="0" smtClean="0"/>
              <a:t> 2013, </a:t>
            </a:r>
            <a:r>
              <a:rPr lang="cs-CZ" dirty="0" err="1" smtClean="0"/>
              <a:t>Suppl</a:t>
            </a:r>
            <a:r>
              <a:rPr lang="cs-CZ" dirty="0" smtClean="0"/>
              <a:t> 2013;3:1-150.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Definice CKD v roce 2012 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Chronické onemocnění ledvin (CKD) je definováno jako:</a:t>
            </a:r>
          </a:p>
          <a:p>
            <a:pPr lvl="1"/>
            <a:r>
              <a:rPr lang="cs-CZ" b="1" dirty="0" smtClean="0"/>
              <a:t> abnormality ledvinné struktury nebo funkce</a:t>
            </a:r>
          </a:p>
          <a:p>
            <a:pPr lvl="1"/>
            <a:r>
              <a:rPr lang="cs-CZ" b="1" dirty="0" smtClean="0"/>
              <a:t> přítomné po více jak 3 měsíce</a:t>
            </a:r>
          </a:p>
          <a:p>
            <a:pPr lvl="1"/>
            <a:r>
              <a:rPr lang="cs-CZ" b="1" dirty="0" smtClean="0"/>
              <a:t> ovlivňující zdraví</a:t>
            </a:r>
            <a:endParaRPr lang="cs-CZ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>
            <a:noAutofit/>
          </a:bodyPr>
          <a:lstStyle/>
          <a:p>
            <a:r>
              <a:rPr lang="cs-CZ" sz="3200" dirty="0" smtClean="0"/>
              <a:t>Kriteria pro definici chronického onemocnění ledvin (přítomnost alespoň jednoho z faktorů &gt;3 měsíce)</a:t>
            </a:r>
            <a:r>
              <a:rPr lang="cs-CZ" sz="2800" dirty="0" smtClean="0"/>
              <a:t/>
            </a:r>
            <a:br>
              <a:rPr lang="cs-CZ" sz="2800" dirty="0" smtClean="0"/>
            </a:br>
            <a:endParaRPr lang="en-US" sz="28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55576" y="1628800"/>
          <a:ext cx="8208912" cy="4267200"/>
        </p:xfrm>
        <a:graphic>
          <a:graphicData uri="http://schemas.openxmlformats.org/drawingml/2006/table">
            <a:tbl>
              <a:tblPr/>
              <a:tblGrid>
                <a:gridCol w="1800200"/>
                <a:gridCol w="6408712"/>
              </a:tblGrid>
              <a:tr h="25922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err="1">
                          <a:latin typeface="Calibri"/>
                          <a:ea typeface="Calibri"/>
                          <a:cs typeface="Times New Roman"/>
                        </a:rPr>
                        <a:t>Markery</a:t>
                      </a: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 poškození ledvin (jeden nebo více)</a:t>
                      </a:r>
                    </a:p>
                  </a:txBody>
                  <a:tcPr marL="46548" marR="465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- Albuminurie </a:t>
                      </a: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(AER&gt;30 mg/24h, ACR&gt;30 mg/g (&gt;3 mg/</a:t>
                      </a:r>
                      <a:r>
                        <a:rPr lang="cs-CZ" sz="1400" dirty="0" err="1">
                          <a:latin typeface="Calibri"/>
                          <a:ea typeface="Calibri"/>
                          <a:cs typeface="Times New Roman"/>
                        </a:rPr>
                        <a:t>mmol</a:t>
                      </a: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- Abnormality </a:t>
                      </a: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močového sedimentu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- Elektrolytové </a:t>
                      </a: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a další abnormality </a:t>
                      </a: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 kvůli </a:t>
                      </a: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tubulárnímu poškození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- Histologické </a:t>
                      </a: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abnormality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- Strukturální </a:t>
                      </a: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abnormality dle zobrazovacích metod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- Transplantace </a:t>
                      </a: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ledviny</a:t>
                      </a:r>
                    </a:p>
                  </a:txBody>
                  <a:tcPr marL="46548" marR="465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0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Snížená GFR </a:t>
                      </a:r>
                    </a:p>
                  </a:txBody>
                  <a:tcPr marL="46548" marR="465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GFR &lt;60 ml/min/1,73m</a:t>
                      </a:r>
                      <a:r>
                        <a:rPr lang="cs-CZ" sz="2800" baseline="30000" dirty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cs-CZ" sz="2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Kategorie GFR G3a-G5)</a:t>
                      </a:r>
                    </a:p>
                  </a:txBody>
                  <a:tcPr marL="46548" marR="465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1520" y="6447632"/>
            <a:ext cx="37773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KDIGO2013  </a:t>
            </a:r>
            <a:r>
              <a:rPr lang="cs-CZ" sz="1400" dirty="0" err="1" smtClean="0"/>
              <a:t>Kidney</a:t>
            </a:r>
            <a:r>
              <a:rPr lang="cs-CZ" sz="1400" dirty="0" smtClean="0"/>
              <a:t> </a:t>
            </a:r>
            <a:r>
              <a:rPr lang="cs-CZ" sz="1400" dirty="0" err="1" smtClean="0"/>
              <a:t>Int</a:t>
            </a:r>
            <a:r>
              <a:rPr lang="cs-CZ" sz="1400" dirty="0" smtClean="0"/>
              <a:t> </a:t>
            </a:r>
            <a:r>
              <a:rPr lang="cs-CZ" sz="1400" dirty="0" err="1" smtClean="0"/>
              <a:t>Supplement</a:t>
            </a:r>
            <a:r>
              <a:rPr lang="cs-CZ" sz="1400" dirty="0" smtClean="0"/>
              <a:t> 2013;3,19-62</a:t>
            </a:r>
            <a:endParaRPr lang="en-US" sz="1400" dirty="0"/>
          </a:p>
        </p:txBody>
      </p:sp>
    </p:spTree>
    <p:extLst>
      <p:ext uri="{BB962C8B-B14F-4D97-AF65-F5344CB8AC3E}">
        <p14:creationId xmlns="" xmlns:p14="http://schemas.microsoft.com/office/powerpoint/2010/main" val="229466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Klasifikace CKD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Příčina (</a:t>
            </a:r>
            <a:r>
              <a:rPr lang="cs-CZ" u="sng" dirty="0" smtClean="0"/>
              <a:t>C</a:t>
            </a:r>
            <a:r>
              <a:rPr lang="cs-CZ" dirty="0" smtClean="0"/>
              <a:t>ause)</a:t>
            </a:r>
          </a:p>
          <a:p>
            <a:r>
              <a:rPr lang="cs-CZ" u="sng" dirty="0" smtClean="0"/>
              <a:t>G</a:t>
            </a:r>
            <a:r>
              <a:rPr lang="cs-CZ" dirty="0" smtClean="0"/>
              <a:t>FR Kategorie</a:t>
            </a:r>
          </a:p>
          <a:p>
            <a:r>
              <a:rPr lang="cs-CZ" u="sng" dirty="0" smtClean="0"/>
              <a:t>A</a:t>
            </a:r>
            <a:r>
              <a:rPr lang="cs-CZ" dirty="0" smtClean="0"/>
              <a:t>lbuminurie</a:t>
            </a:r>
          </a:p>
          <a:p>
            <a:endParaRPr lang="cs-CZ" dirty="0" smtClean="0"/>
          </a:p>
          <a:p>
            <a:r>
              <a:rPr lang="cs-CZ" sz="4000" dirty="0" smtClean="0"/>
              <a:t>Stádia CGA</a:t>
            </a:r>
          </a:p>
          <a:p>
            <a:endParaRPr lang="cs-CZ" dirty="0" smtClean="0"/>
          </a:p>
          <a:p>
            <a:pPr>
              <a:buNone/>
            </a:pPr>
            <a:r>
              <a:rPr lang="cs-CZ" sz="2400" i="1" dirty="0" smtClean="0"/>
              <a:t>V minulé klasifikaci pouze </a:t>
            </a:r>
            <a:r>
              <a:rPr lang="cs-CZ" sz="2400" i="1" dirty="0" err="1" smtClean="0"/>
              <a:t>eGFR</a:t>
            </a:r>
            <a:r>
              <a:rPr lang="cs-CZ" sz="2400" i="1" dirty="0" smtClean="0"/>
              <a:t>  </a:t>
            </a:r>
            <a:endParaRPr lang="en-US" sz="2400" i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Kategorie GFR chronických onemocnění ledvin(CKD)</a:t>
            </a:r>
            <a:endParaRPr lang="en-US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23528" y="1844827"/>
          <a:ext cx="8424935" cy="3888432"/>
        </p:xfrm>
        <a:graphic>
          <a:graphicData uri="http://schemas.openxmlformats.org/drawingml/2006/table">
            <a:tbl>
              <a:tblPr/>
              <a:tblGrid>
                <a:gridCol w="1440160"/>
                <a:gridCol w="2455573"/>
                <a:gridCol w="2721574"/>
                <a:gridCol w="1807628"/>
              </a:tblGrid>
              <a:tr h="648072">
                <a:tc rowSpan="6">
                  <a:txBody>
                    <a:bodyPr/>
                    <a:lstStyle/>
                    <a:p>
                      <a:pPr marL="71755" marR="71755"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latin typeface="Calibri"/>
                          <a:ea typeface="Calibri"/>
                          <a:cs typeface="Times New Roman"/>
                        </a:rPr>
                        <a:t>Kategorie  GFR (ml/min/1,73 m2)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71755" marR="71755"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latin typeface="Calibri"/>
                          <a:ea typeface="Calibri"/>
                          <a:cs typeface="Times New Roman"/>
                        </a:rPr>
                        <a:t>Popis a rozsah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latin typeface="Calibri"/>
                          <a:ea typeface="Calibri"/>
                          <a:cs typeface="Times New Roman"/>
                        </a:rPr>
                        <a:t>G1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Normální nebo vysoká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&gt;90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4807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latin typeface="Calibri"/>
                          <a:ea typeface="Calibri"/>
                          <a:cs typeface="Times New Roman"/>
                        </a:rPr>
                        <a:t>G2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Lehce snížená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60-89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4807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latin typeface="Calibri"/>
                          <a:ea typeface="Calibri"/>
                          <a:cs typeface="Times New Roman"/>
                        </a:rPr>
                        <a:t>G3a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Lehce až středně snížená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45-59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4807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latin typeface="Calibri"/>
                          <a:ea typeface="Calibri"/>
                          <a:cs typeface="Times New Roman"/>
                        </a:rPr>
                        <a:t>G3b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Středně a těžce snížená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30-44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4807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latin typeface="Calibri"/>
                          <a:ea typeface="Calibri"/>
                          <a:cs typeface="Times New Roman"/>
                        </a:rPr>
                        <a:t>G4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Těžce snížená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15-29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4807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latin typeface="Calibri"/>
                          <a:ea typeface="Calibri"/>
                          <a:cs typeface="Times New Roman"/>
                        </a:rPr>
                        <a:t>G5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Selhání ledvin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&lt;15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51520" y="6447632"/>
            <a:ext cx="37773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KDIGO2013  </a:t>
            </a:r>
            <a:r>
              <a:rPr lang="cs-CZ" sz="1400" dirty="0" err="1" smtClean="0"/>
              <a:t>Kidney</a:t>
            </a:r>
            <a:r>
              <a:rPr lang="cs-CZ" sz="1400" dirty="0" smtClean="0"/>
              <a:t> </a:t>
            </a:r>
            <a:r>
              <a:rPr lang="cs-CZ" sz="1400" dirty="0" err="1" smtClean="0"/>
              <a:t>Int</a:t>
            </a:r>
            <a:r>
              <a:rPr lang="cs-CZ" sz="1400" dirty="0" smtClean="0"/>
              <a:t> </a:t>
            </a:r>
            <a:r>
              <a:rPr lang="cs-CZ" sz="1400" dirty="0" err="1" smtClean="0"/>
              <a:t>Supplement</a:t>
            </a:r>
            <a:r>
              <a:rPr lang="cs-CZ" sz="1400" dirty="0" smtClean="0"/>
              <a:t> 2013;3,19-62</a:t>
            </a:r>
            <a:endParaRPr lang="en-US" sz="1400" dirty="0"/>
          </a:p>
        </p:txBody>
      </p:sp>
    </p:spTree>
    <p:extLst>
      <p:ext uri="{BB962C8B-B14F-4D97-AF65-F5344CB8AC3E}">
        <p14:creationId xmlns="" xmlns:p14="http://schemas.microsoft.com/office/powerpoint/2010/main" val="72582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Kategorie albuminurie CKD</a:t>
            </a:r>
            <a:endParaRPr lang="en-US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82044" y="1844824"/>
          <a:ext cx="8784980" cy="3952480"/>
        </p:xfrm>
        <a:graphic>
          <a:graphicData uri="http://schemas.openxmlformats.org/drawingml/2006/table">
            <a:tbl>
              <a:tblPr/>
              <a:tblGrid>
                <a:gridCol w="1756996"/>
                <a:gridCol w="1756996"/>
                <a:gridCol w="1756996"/>
                <a:gridCol w="1756996"/>
                <a:gridCol w="1756996"/>
              </a:tblGrid>
              <a:tr h="504056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latin typeface="Calibri"/>
                          <a:ea typeface="Calibri"/>
                          <a:cs typeface="Times New Roman"/>
                        </a:rPr>
                        <a:t>Kategorie</a:t>
                      </a:r>
                      <a:endParaRPr lang="cs-CZ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Calibri"/>
                          <a:ea typeface="Calibri"/>
                          <a:cs typeface="Times New Roman"/>
                        </a:rPr>
                        <a:t>AER</a:t>
                      </a: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Calibri"/>
                          <a:ea typeface="Calibri"/>
                          <a:cs typeface="Times New Roman"/>
                        </a:rPr>
                        <a:t>mg/24hod</a:t>
                      </a: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Calibri"/>
                          <a:ea typeface="Calibri"/>
                          <a:cs typeface="Times New Roman"/>
                        </a:rPr>
                        <a:t>ACR</a:t>
                      </a: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Calibri"/>
                          <a:ea typeface="Calibri"/>
                          <a:cs typeface="Times New Roman"/>
                        </a:rPr>
                        <a:t>Popis</a:t>
                      </a: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Calibri"/>
                          <a:ea typeface="Calibri"/>
                          <a:cs typeface="Times New Roman"/>
                        </a:rPr>
                        <a:t>mg/mmol</a:t>
                      </a: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Calibri"/>
                          <a:ea typeface="Calibri"/>
                          <a:cs typeface="Times New Roman"/>
                        </a:rPr>
                        <a:t>mg/g</a:t>
                      </a: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2618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Calibri"/>
                          <a:ea typeface="Calibri"/>
                          <a:cs typeface="Times New Roman"/>
                        </a:rPr>
                        <a:t>A1</a:t>
                      </a: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Calibri"/>
                          <a:ea typeface="Calibri"/>
                          <a:cs typeface="Times New Roman"/>
                        </a:rPr>
                        <a:t>&lt;30</a:t>
                      </a: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Calibri"/>
                          <a:ea typeface="Calibri"/>
                          <a:cs typeface="Times New Roman"/>
                        </a:rPr>
                        <a:t>&lt;3</a:t>
                      </a: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Calibri"/>
                          <a:ea typeface="Calibri"/>
                          <a:cs typeface="Times New Roman"/>
                        </a:rPr>
                        <a:t>&lt;30</a:t>
                      </a: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Calibri"/>
                          <a:ea typeface="Calibri"/>
                          <a:cs typeface="Times New Roman"/>
                        </a:rPr>
                        <a:t>Normální až lehce zvýšená</a:t>
                      </a: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12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Calibri"/>
                          <a:ea typeface="Calibri"/>
                          <a:cs typeface="Times New Roman"/>
                        </a:rPr>
                        <a:t>A2</a:t>
                      </a: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Calibri"/>
                          <a:ea typeface="Calibri"/>
                          <a:cs typeface="Times New Roman"/>
                        </a:rPr>
                        <a:t>30-300</a:t>
                      </a: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Calibri"/>
                          <a:ea typeface="Calibri"/>
                          <a:cs typeface="Times New Roman"/>
                        </a:rPr>
                        <a:t>3-30</a:t>
                      </a: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Calibri"/>
                          <a:ea typeface="Calibri"/>
                          <a:cs typeface="Times New Roman"/>
                        </a:rPr>
                        <a:t>30-300</a:t>
                      </a: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Calibri"/>
                          <a:ea typeface="Calibri"/>
                          <a:cs typeface="Times New Roman"/>
                        </a:rPr>
                        <a:t>Středně zvýšená</a:t>
                      </a: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12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Calibri"/>
                          <a:ea typeface="Calibri"/>
                          <a:cs typeface="Times New Roman"/>
                        </a:rPr>
                        <a:t>A3</a:t>
                      </a: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Calibri"/>
                          <a:ea typeface="Calibri"/>
                          <a:cs typeface="Times New Roman"/>
                        </a:rPr>
                        <a:t>&gt;300</a:t>
                      </a: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Calibri"/>
                          <a:ea typeface="Calibri"/>
                          <a:cs typeface="Times New Roman"/>
                        </a:rPr>
                        <a:t>&gt;30</a:t>
                      </a: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latin typeface="Calibri"/>
                          <a:ea typeface="Calibri"/>
                          <a:cs typeface="Times New Roman"/>
                        </a:rPr>
                        <a:t>&gt;300</a:t>
                      </a:r>
                      <a:endParaRPr lang="cs-CZ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latin typeface="Calibri"/>
                          <a:ea typeface="Calibri"/>
                          <a:cs typeface="Times New Roman"/>
                        </a:rPr>
                        <a:t>Těžce zvýšená</a:t>
                      </a:r>
                      <a:endParaRPr lang="cs-CZ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44" marR="465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51520" y="6447632"/>
            <a:ext cx="37773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KDIGO2013  </a:t>
            </a:r>
            <a:r>
              <a:rPr lang="cs-CZ" sz="1400" dirty="0" err="1" smtClean="0"/>
              <a:t>Kidney</a:t>
            </a:r>
            <a:r>
              <a:rPr lang="cs-CZ" sz="1400" dirty="0" smtClean="0"/>
              <a:t> </a:t>
            </a:r>
            <a:r>
              <a:rPr lang="cs-CZ" sz="1400" dirty="0" err="1" smtClean="0"/>
              <a:t>Int</a:t>
            </a:r>
            <a:r>
              <a:rPr lang="cs-CZ" sz="1400" dirty="0" smtClean="0"/>
              <a:t> </a:t>
            </a:r>
            <a:r>
              <a:rPr lang="cs-CZ" sz="1400" dirty="0" err="1" smtClean="0"/>
              <a:t>Supplement</a:t>
            </a:r>
            <a:r>
              <a:rPr lang="cs-CZ" sz="1400" dirty="0" smtClean="0"/>
              <a:t> 2013;3,19-62</a:t>
            </a:r>
            <a:endParaRPr lang="en-US" sz="1400" dirty="0"/>
          </a:p>
        </p:txBody>
      </p:sp>
    </p:spTree>
    <p:extLst>
      <p:ext uri="{BB962C8B-B14F-4D97-AF65-F5344CB8AC3E}">
        <p14:creationId xmlns="" xmlns:p14="http://schemas.microsoft.com/office/powerpoint/2010/main" val="1373520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326" t="24800" r="5113" b="6951"/>
          <a:stretch>
            <a:fillRect/>
          </a:stretch>
        </p:blipFill>
        <p:spPr>
          <a:xfrm>
            <a:off x="395536" y="1700808"/>
            <a:ext cx="8280920" cy="468052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CGA klasifikace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ea typeface="Calibri"/>
                <a:cs typeface="Times New Roman"/>
              </a:rPr>
              <a:t>Procento populace v USA podle </a:t>
            </a:r>
            <a:r>
              <a:rPr lang="cs-CZ" dirty="0" err="1" smtClean="0">
                <a:ea typeface="Calibri"/>
                <a:cs typeface="Times New Roman"/>
              </a:rPr>
              <a:t>eGFR</a:t>
            </a:r>
            <a:r>
              <a:rPr lang="cs-CZ" dirty="0" smtClean="0">
                <a:ea typeface="Calibri"/>
                <a:cs typeface="Times New Roman"/>
              </a:rPr>
              <a:t> a albuminurie</a:t>
            </a:r>
            <a:endParaRPr lang="en-US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51520" y="1916832"/>
          <a:ext cx="8568950" cy="4176464"/>
        </p:xfrm>
        <a:graphic>
          <a:graphicData uri="http://schemas.openxmlformats.org/drawingml/2006/table">
            <a:tbl>
              <a:tblPr/>
              <a:tblGrid>
                <a:gridCol w="1291098"/>
                <a:gridCol w="1526295"/>
                <a:gridCol w="1291098"/>
                <a:gridCol w="1291098"/>
                <a:gridCol w="1291098"/>
                <a:gridCol w="1056730"/>
                <a:gridCol w="821533"/>
              </a:tblGrid>
              <a:tr h="208140">
                <a:tc gridSpan="3"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A1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A2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A3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 rowSpan="6">
                  <a:txBody>
                    <a:bodyPr/>
                    <a:lstStyle/>
                    <a:p>
                      <a:pPr marL="71755" marR="71755"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Kategorie  GFR (ml/min/1,73 m2)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71755" marR="71755"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Popis a rozsah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G1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Calibri"/>
                          <a:ea typeface="Calibri"/>
                          <a:cs typeface="Times New Roman"/>
                        </a:rPr>
                        <a:t>&gt;90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55,6%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Calibri"/>
                          <a:ea typeface="Calibri"/>
                          <a:cs typeface="Times New Roman"/>
                        </a:rPr>
                        <a:t>1,9%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0,4%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57,9%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1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G2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Calibri"/>
                          <a:ea typeface="Calibri"/>
                          <a:cs typeface="Times New Roman"/>
                        </a:rPr>
                        <a:t>60-89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32,9%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Calibri"/>
                          <a:ea typeface="Calibri"/>
                          <a:cs typeface="Times New Roman"/>
                        </a:rPr>
                        <a:t>2,2%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0,3%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35,4%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442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G3a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Calibri"/>
                          <a:ea typeface="Calibri"/>
                          <a:cs typeface="Times New Roman"/>
                        </a:rPr>
                        <a:t>45-59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3,6%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0,8%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Calibri"/>
                          <a:ea typeface="Calibri"/>
                          <a:cs typeface="Times New Roman"/>
                        </a:rPr>
                        <a:t>0,2%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4,6%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28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G3b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Calibri"/>
                          <a:ea typeface="Calibri"/>
                          <a:cs typeface="Times New Roman"/>
                        </a:rPr>
                        <a:t>30-44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1,0%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0,4%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0,2%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1,6%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1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G4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15-29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0,2%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0,1%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0,1%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0,4%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5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G5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&lt;15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0%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0%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0,1%</a:t>
                      </a: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0,1%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5964">
                <a:tc gridSpan="3"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93,2%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5,4%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1,3%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100%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319" marR="36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Výskyt komplikací podle kategorií CKD</a:t>
            </a:r>
            <a:endParaRPr lang="en-US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23528" y="1124744"/>
          <a:ext cx="8640962" cy="5212080"/>
        </p:xfrm>
        <a:graphic>
          <a:graphicData uri="http://schemas.openxmlformats.org/drawingml/2006/table">
            <a:tbl>
              <a:tblPr/>
              <a:tblGrid>
                <a:gridCol w="2357673"/>
                <a:gridCol w="1255949"/>
                <a:gridCol w="1256835"/>
                <a:gridCol w="1256835"/>
                <a:gridCol w="1256835"/>
                <a:gridCol w="1256835"/>
              </a:tblGrid>
              <a:tr h="568960">
                <a:tc rowSpan="2"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>
                          <a:latin typeface="Calibri"/>
                          <a:ea typeface="Calibri"/>
                          <a:cs typeface="Times New Roman"/>
                        </a:rPr>
                        <a:t>Komplikace</a:t>
                      </a:r>
                      <a:endParaRPr lang="cs-CZ" sz="1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>
                          <a:latin typeface="Calibri"/>
                          <a:ea typeface="Calibri"/>
                          <a:cs typeface="Times New Roman"/>
                        </a:rPr>
                        <a:t>Kategorie GFR CKD (ml/min/1,73 m</a:t>
                      </a:r>
                      <a:r>
                        <a:rPr lang="cs-CZ" sz="1900" b="1" baseline="30000" dirty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cs-CZ" sz="1900" b="1" dirty="0"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  <a:endParaRPr lang="cs-CZ" sz="1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6896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 b="1">
                          <a:latin typeface="Calibri"/>
                          <a:ea typeface="Calibri"/>
                          <a:cs typeface="Times New Roman"/>
                        </a:rPr>
                        <a:t>&gt;90</a:t>
                      </a:r>
                      <a:endParaRPr lang="cs-CZ" sz="1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 b="1">
                          <a:latin typeface="Calibri"/>
                          <a:ea typeface="Calibri"/>
                          <a:cs typeface="Times New Roman"/>
                        </a:rPr>
                        <a:t>60-89</a:t>
                      </a:r>
                      <a:endParaRPr lang="cs-CZ" sz="1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 b="1">
                          <a:latin typeface="Calibri"/>
                          <a:ea typeface="Calibri"/>
                          <a:cs typeface="Times New Roman"/>
                        </a:rPr>
                        <a:t>45-59</a:t>
                      </a:r>
                      <a:endParaRPr lang="cs-CZ" sz="1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 b="1">
                          <a:latin typeface="Calibri"/>
                          <a:ea typeface="Calibri"/>
                          <a:cs typeface="Times New Roman"/>
                        </a:rPr>
                        <a:t>30-44</a:t>
                      </a:r>
                      <a:endParaRPr lang="cs-CZ" sz="1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 b="1">
                          <a:latin typeface="Calibri"/>
                          <a:ea typeface="Calibri"/>
                          <a:cs typeface="Times New Roman"/>
                        </a:rPr>
                        <a:t>&lt;30</a:t>
                      </a:r>
                      <a:endParaRPr lang="cs-CZ" sz="1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56896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 b="1">
                          <a:latin typeface="Calibri"/>
                          <a:ea typeface="Calibri"/>
                          <a:cs typeface="Times New Roman"/>
                        </a:rPr>
                        <a:t>Anemie</a:t>
                      </a:r>
                      <a:endParaRPr lang="cs-CZ" sz="1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4%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4,7%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12,3%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22,7%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51,5%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896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 b="1">
                          <a:latin typeface="Calibri"/>
                          <a:ea typeface="Calibri"/>
                          <a:cs typeface="Times New Roman"/>
                        </a:rPr>
                        <a:t>Hypertenze</a:t>
                      </a:r>
                      <a:endParaRPr lang="cs-CZ" sz="1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18,3%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41,0%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71,8%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78,3%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82,1%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896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 b="1">
                          <a:latin typeface="Calibri"/>
                          <a:ea typeface="Calibri"/>
                          <a:cs typeface="Times New Roman"/>
                        </a:rPr>
                        <a:t>Deficit 25(OH) Vit D </a:t>
                      </a:r>
                      <a:endParaRPr lang="cs-CZ" sz="1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14,1%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9,1%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10,7%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27,2%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27,2%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896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 b="1">
                          <a:latin typeface="Calibri"/>
                          <a:ea typeface="Calibri"/>
                          <a:cs typeface="Times New Roman"/>
                        </a:rPr>
                        <a:t>Acidosa</a:t>
                      </a:r>
                      <a:endParaRPr lang="cs-CZ" sz="1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11,2%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8,4%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9,4%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18,1%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latin typeface="Calibri"/>
                          <a:ea typeface="Calibri"/>
                          <a:cs typeface="Times New Roman"/>
                        </a:rPr>
                        <a:t>31,5%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896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 b="1">
                          <a:latin typeface="Calibri"/>
                          <a:ea typeface="Calibri"/>
                          <a:cs typeface="Times New Roman"/>
                        </a:rPr>
                        <a:t>Hyperfosfatemie</a:t>
                      </a:r>
                      <a:endParaRPr lang="cs-CZ" sz="1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7,2%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7,4%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9,2%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9,3%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23,0%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896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 b="1">
                          <a:latin typeface="Calibri"/>
                          <a:ea typeface="Calibri"/>
                          <a:cs typeface="Times New Roman"/>
                        </a:rPr>
                        <a:t>Hypoalbuminemie</a:t>
                      </a:r>
                      <a:endParaRPr lang="cs-CZ" sz="1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1,0%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1,3%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2,8%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9,0%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7,5%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896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 b="1">
                          <a:latin typeface="Calibri"/>
                          <a:ea typeface="Calibri"/>
                          <a:cs typeface="Times New Roman"/>
                        </a:rPr>
                        <a:t>Hyperparathyreosa</a:t>
                      </a:r>
                      <a:endParaRPr lang="cs-CZ" sz="1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5,5%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9,4%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23,0%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latin typeface="Calibri"/>
                          <a:ea typeface="Calibri"/>
                          <a:cs typeface="Times New Roman"/>
                        </a:rPr>
                        <a:t>44,0%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latin typeface="Calibri"/>
                          <a:ea typeface="Calibri"/>
                          <a:cs typeface="Times New Roman"/>
                        </a:rPr>
                        <a:t>72,5%</a:t>
                      </a:r>
                    </a:p>
                  </a:txBody>
                  <a:tcPr marL="67532" marR="6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1520" y="6447632"/>
            <a:ext cx="37773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KDIGO2013  </a:t>
            </a:r>
            <a:r>
              <a:rPr lang="cs-CZ" sz="1400" dirty="0" err="1" smtClean="0"/>
              <a:t>Kidney</a:t>
            </a:r>
            <a:r>
              <a:rPr lang="cs-CZ" sz="1400" dirty="0" smtClean="0"/>
              <a:t> </a:t>
            </a:r>
            <a:r>
              <a:rPr lang="cs-CZ" sz="1400" dirty="0" err="1" smtClean="0"/>
              <a:t>Int</a:t>
            </a:r>
            <a:r>
              <a:rPr lang="cs-CZ" sz="1400" dirty="0" smtClean="0"/>
              <a:t> </a:t>
            </a:r>
            <a:r>
              <a:rPr lang="cs-CZ" sz="1400" dirty="0" err="1" smtClean="0"/>
              <a:t>Supplement</a:t>
            </a:r>
            <a:r>
              <a:rPr lang="cs-CZ" sz="1400" dirty="0" smtClean="0"/>
              <a:t> 2013;3,19-62</a:t>
            </a:r>
            <a:endParaRPr lang="en-US" sz="1400" dirty="0"/>
          </a:p>
        </p:txBody>
      </p:sp>
    </p:spTree>
    <p:extLst>
      <p:ext uri="{BB962C8B-B14F-4D97-AF65-F5344CB8AC3E}">
        <p14:creationId xmlns="" xmlns:p14="http://schemas.microsoft.com/office/powerpoint/2010/main" val="4283025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Vyšetření GFR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>
            <a:normAutofit/>
          </a:bodyPr>
          <a:lstStyle/>
          <a:p>
            <a:r>
              <a:rPr lang="cs-CZ" dirty="0" smtClean="0"/>
              <a:t>Sérový kreatinin a </a:t>
            </a:r>
            <a:r>
              <a:rPr lang="cs-CZ" dirty="0" err="1" smtClean="0"/>
              <a:t>eGFR</a:t>
            </a:r>
            <a:r>
              <a:rPr lang="cs-CZ" dirty="0" smtClean="0"/>
              <a:t> k odhadu </a:t>
            </a:r>
            <a:r>
              <a:rPr lang="cs-CZ" dirty="0" err="1" smtClean="0"/>
              <a:t>eGFRkrea</a:t>
            </a:r>
            <a:endParaRPr lang="cs-CZ" dirty="0" smtClean="0"/>
          </a:p>
          <a:p>
            <a:r>
              <a:rPr lang="cs-CZ" dirty="0" smtClean="0"/>
              <a:t>Nikdy ne samotný kreatinin</a:t>
            </a:r>
          </a:p>
          <a:p>
            <a:r>
              <a:rPr lang="cs-CZ" dirty="0" smtClean="0"/>
              <a:t>Místo vzorce MDRD používat CKD-EPI</a:t>
            </a:r>
          </a:p>
          <a:p>
            <a:r>
              <a:rPr lang="cs-CZ" dirty="0" smtClean="0"/>
              <a:t>Pozor na klinické situace, kdy kreatin není přesný</a:t>
            </a:r>
          </a:p>
          <a:p>
            <a:pPr lvl="1"/>
            <a:r>
              <a:rPr lang="cs-CZ" dirty="0" smtClean="0"/>
              <a:t>Konfirmační testy:</a:t>
            </a:r>
          </a:p>
          <a:p>
            <a:pPr lvl="2"/>
            <a:r>
              <a:rPr lang="cs-CZ" dirty="0" err="1" smtClean="0"/>
              <a:t>eGFR</a:t>
            </a:r>
            <a:r>
              <a:rPr lang="cs-CZ" dirty="0" smtClean="0"/>
              <a:t> pomocí </a:t>
            </a:r>
            <a:r>
              <a:rPr lang="cs-CZ" dirty="0" err="1" smtClean="0"/>
              <a:t>cystatinu</a:t>
            </a:r>
            <a:r>
              <a:rPr lang="cs-CZ" dirty="0" smtClean="0"/>
              <a:t> C</a:t>
            </a:r>
          </a:p>
          <a:p>
            <a:pPr lvl="2"/>
            <a:r>
              <a:rPr lang="cs-CZ" dirty="0" smtClean="0"/>
              <a:t>Změření </a:t>
            </a:r>
            <a:r>
              <a:rPr lang="cs-CZ" dirty="0" smtClean="0"/>
              <a:t>GFR přímou metodou</a:t>
            </a:r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Albuminurie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Používat poměr albuminurie (proteinurie) / kreatininu ve vzorku moče (ACR, PCR)</a:t>
            </a:r>
          </a:p>
          <a:p>
            <a:r>
              <a:rPr lang="cs-CZ" sz="2800" dirty="0" smtClean="0"/>
              <a:t>Kvantitativní vyšetření proteinurie jenom k verifikaci</a:t>
            </a:r>
          </a:p>
          <a:p>
            <a:r>
              <a:rPr lang="cs-CZ" sz="2800" dirty="0" smtClean="0"/>
              <a:t>Nepoužívat pojem normo, </a:t>
            </a:r>
            <a:r>
              <a:rPr lang="cs-CZ" sz="2800" dirty="0" err="1" smtClean="0"/>
              <a:t>mikro</a:t>
            </a:r>
            <a:r>
              <a:rPr lang="cs-CZ" sz="2800" dirty="0" smtClean="0"/>
              <a:t> a </a:t>
            </a:r>
            <a:r>
              <a:rPr lang="cs-CZ" sz="2800" dirty="0" err="1" smtClean="0"/>
              <a:t>macroalbuminurie</a:t>
            </a:r>
            <a:r>
              <a:rPr lang="cs-CZ" sz="2800" dirty="0" smtClean="0"/>
              <a:t> ale jenom albuminurie</a:t>
            </a:r>
          </a:p>
          <a:p>
            <a:r>
              <a:rPr lang="cs-CZ" sz="2800" dirty="0" smtClean="0"/>
              <a:t>Používat současnou terminologii</a:t>
            </a:r>
          </a:p>
          <a:p>
            <a:endParaRPr lang="en-US" dirty="0"/>
          </a:p>
        </p:txBody>
      </p:sp>
      <p:pic>
        <p:nvPicPr>
          <p:cNvPr id="4" name="Picture 1" descr="Slide3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500" t="65750" r="20076" b="9051"/>
          <a:stretch>
            <a:fillRect/>
          </a:stretch>
        </p:blipFill>
        <p:spPr>
          <a:xfrm>
            <a:off x="899592" y="4509120"/>
            <a:ext cx="6786754" cy="20882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4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5407441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5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2754518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CKD je definováno jako abnormalita struktury nebo funkce přítomna po více jak 3 měsíce se vztahem ke zdraví</a:t>
            </a:r>
          </a:p>
          <a:p>
            <a:r>
              <a:rPr lang="cs-CZ" dirty="0" smtClean="0"/>
              <a:t>CKD je klasifikováno podle příčiny, kategorie GFR a albuminurie (Stádia CGA)</a:t>
            </a:r>
          </a:p>
          <a:p>
            <a:r>
              <a:rPr lang="cs-CZ" dirty="0" smtClean="0"/>
              <a:t>Prognosa a frekvence sledování se řídí kategorií </a:t>
            </a:r>
            <a:r>
              <a:rPr lang="cs-CZ" dirty="0" err="1" smtClean="0"/>
              <a:t>eGFR</a:t>
            </a:r>
            <a:r>
              <a:rPr lang="cs-CZ" dirty="0" smtClean="0"/>
              <a:t> a albuminurie</a:t>
            </a:r>
          </a:p>
          <a:p>
            <a:r>
              <a:rPr lang="cs-CZ" dirty="0" err="1" smtClean="0"/>
              <a:t>Rererence</a:t>
            </a:r>
            <a:r>
              <a:rPr lang="cs-CZ" dirty="0" smtClean="0"/>
              <a:t> </a:t>
            </a:r>
            <a:r>
              <a:rPr lang="cs-CZ" dirty="0" err="1" smtClean="0"/>
              <a:t>nefrologům</a:t>
            </a:r>
            <a:r>
              <a:rPr lang="cs-CZ" dirty="0" smtClean="0"/>
              <a:t>:</a:t>
            </a:r>
          </a:p>
          <a:p>
            <a:pPr lvl="1"/>
            <a:r>
              <a:rPr lang="cs-CZ" dirty="0" smtClean="0"/>
              <a:t> GFR&lt;0,5 ml/s</a:t>
            </a:r>
          </a:p>
          <a:p>
            <a:pPr lvl="1"/>
            <a:r>
              <a:rPr lang="cs-CZ" dirty="0" smtClean="0"/>
              <a:t>ACR&gt;300 mg/g (&gt;30 mg/</a:t>
            </a:r>
            <a:r>
              <a:rPr lang="cs-CZ" dirty="0" err="1" smtClean="0"/>
              <a:t>mmol</a:t>
            </a:r>
            <a:r>
              <a:rPr lang="cs-CZ" dirty="0" smtClean="0"/>
              <a:t>)</a:t>
            </a:r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708</TotalTime>
  <Words>1521</Words>
  <Application>Microsoft Office PowerPoint</Application>
  <PresentationFormat>Předvádění na obrazovce (4:3)</PresentationFormat>
  <Paragraphs>299</Paragraphs>
  <Slides>27</Slides>
  <Notes>2</Notes>
  <HiddenSlides>0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0" baseType="lpstr">
      <vt:lpstr>Motiv sady Office</vt:lpstr>
      <vt:lpstr>Vlastní návrh</vt:lpstr>
      <vt:lpstr>Chart</vt:lpstr>
      <vt:lpstr>Nová klasifikace chronických onemocnění ledvin 2012 </vt:lpstr>
      <vt:lpstr>Riziko mortality závisí na snížení eGFR</vt:lpstr>
      <vt:lpstr>Vysoká mortalita u nemocných s CKD5</vt:lpstr>
      <vt:lpstr> Chronické onemocnění ledvin - CKD definice 2002 </vt:lpstr>
      <vt:lpstr>Stupně chronických renálních onemocnění K/DOQI 2002</vt:lpstr>
      <vt:lpstr>Výhody původní klasifikace</vt:lpstr>
      <vt:lpstr>Citace v PubMed: CKD  (Chronic Kidney Disease)</vt:lpstr>
      <vt:lpstr>Limitace a problémy spojené s klasifikací z roku 2002 (KDOQI-CKD)</vt:lpstr>
      <vt:lpstr>Prevalence CKD v USA  Založeno na klasifikaci KDOQI 2002 </vt:lpstr>
      <vt:lpstr>Prevalence CKD (KDOQI 2002) podle věku</vt:lpstr>
      <vt:lpstr>Renální funkce závisí na věku</vt:lpstr>
      <vt:lpstr>eGFR (MDRD) vs mGFR (Cin) (Botev, et al, CJASN, 2009)</vt:lpstr>
      <vt:lpstr>Proteinurie představuje rizikový faktor pro CKD v každé kategorii CKD</vt:lpstr>
      <vt:lpstr>KDIGO definice chronických onemocnění ledvin 2012</vt:lpstr>
      <vt:lpstr>Definice CKD v roce 2012 </vt:lpstr>
      <vt:lpstr>Kriteria pro definici chronického onemocnění ledvin (přítomnost alespoň jednoho z faktorů &gt;3 měsíce) </vt:lpstr>
      <vt:lpstr>Klasifikace CKD</vt:lpstr>
      <vt:lpstr>Kategorie GFR chronických onemocnění ledvin(CKD)</vt:lpstr>
      <vt:lpstr>Kategorie albuminurie CKD</vt:lpstr>
      <vt:lpstr>Příklad CGA klasifikace</vt:lpstr>
      <vt:lpstr>Procento populace v USA podle eGFR a albuminurie</vt:lpstr>
      <vt:lpstr>Výskyt komplikací podle kategorií CKD</vt:lpstr>
      <vt:lpstr>Vyšetření GFR</vt:lpstr>
      <vt:lpstr>Albuminurie</vt:lpstr>
      <vt:lpstr>Snímek 25</vt:lpstr>
      <vt:lpstr>Snímek 26</vt:lpstr>
      <vt:lpstr>Závěr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onvi</dc:creator>
  <cp:lastModifiedBy>onvi</cp:lastModifiedBy>
  <cp:revision>62</cp:revision>
  <dcterms:created xsi:type="dcterms:W3CDTF">2012-06-10T17:08:51Z</dcterms:created>
  <dcterms:modified xsi:type="dcterms:W3CDTF">2013-12-05T20:39:07Z</dcterms:modified>
</cp:coreProperties>
</file>