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8" r:id="rId13"/>
    <p:sldId id="269" r:id="rId14"/>
    <p:sldId id="271" r:id="rId15"/>
    <p:sldId id="270" r:id="rId16"/>
    <p:sldId id="267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6" d="100"/>
          <a:sy n="96" d="100"/>
        </p:scale>
        <p:origin x="-738" y="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4C084-0FAD-40FE-9DA5-22C22F287AD9}" type="datetimeFigureOut">
              <a:rPr lang="cs-CZ" smtClean="0"/>
              <a:pPr/>
              <a:t>26.6.2015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AACF-910D-447A-9F38-AFEC94AC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78945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4C084-0FAD-40FE-9DA5-22C22F287AD9}" type="datetimeFigureOut">
              <a:rPr lang="cs-CZ" smtClean="0"/>
              <a:pPr/>
              <a:t>26.6.2015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AACF-910D-447A-9F38-AFEC94AC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8137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4C084-0FAD-40FE-9DA5-22C22F287AD9}" type="datetimeFigureOut">
              <a:rPr lang="cs-CZ" smtClean="0"/>
              <a:pPr/>
              <a:t>26.6.2015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AACF-910D-447A-9F38-AFEC94AC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15455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4C084-0FAD-40FE-9DA5-22C22F287AD9}" type="datetimeFigureOut">
              <a:rPr lang="cs-CZ" smtClean="0"/>
              <a:pPr/>
              <a:t>26.6.2015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AACF-910D-447A-9F38-AFEC94AC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9306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4C084-0FAD-40FE-9DA5-22C22F287AD9}" type="datetimeFigureOut">
              <a:rPr lang="cs-CZ" smtClean="0"/>
              <a:pPr/>
              <a:t>26.6.2015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AACF-910D-447A-9F38-AFEC94AC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06763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4C084-0FAD-40FE-9DA5-22C22F287AD9}" type="datetimeFigureOut">
              <a:rPr lang="cs-CZ" smtClean="0"/>
              <a:pPr/>
              <a:t>26.6.2015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AACF-910D-447A-9F38-AFEC94AC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62227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4C084-0FAD-40FE-9DA5-22C22F287AD9}" type="datetimeFigureOut">
              <a:rPr lang="cs-CZ" smtClean="0"/>
              <a:pPr/>
              <a:t>26.6.2015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AACF-910D-447A-9F38-AFEC94AC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040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4C084-0FAD-40FE-9DA5-22C22F287AD9}" type="datetimeFigureOut">
              <a:rPr lang="cs-CZ" smtClean="0"/>
              <a:pPr/>
              <a:t>26.6.2015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AACF-910D-447A-9F38-AFEC94AC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15441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4C084-0FAD-40FE-9DA5-22C22F287AD9}" type="datetimeFigureOut">
              <a:rPr lang="cs-CZ" smtClean="0"/>
              <a:pPr/>
              <a:t>26.6.2015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AACF-910D-447A-9F38-AFEC94AC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99534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4C084-0FAD-40FE-9DA5-22C22F287AD9}" type="datetimeFigureOut">
              <a:rPr lang="cs-CZ" smtClean="0"/>
              <a:pPr/>
              <a:t>26.6.2015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AACF-910D-447A-9F38-AFEC94AC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14582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4C084-0FAD-40FE-9DA5-22C22F287AD9}" type="datetimeFigureOut">
              <a:rPr lang="cs-CZ" smtClean="0"/>
              <a:pPr/>
              <a:t>26.6.2015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FAACF-910D-447A-9F38-AFEC94AC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83864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4C084-0FAD-40FE-9DA5-22C22F287AD9}" type="datetimeFigureOut">
              <a:rPr lang="cs-CZ" smtClean="0"/>
              <a:pPr/>
              <a:t>26.6.2015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FAACF-910D-447A-9F38-AFEC94AC51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06910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osteo-nefro@lfhk.cuni.cz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3000" dirty="0" smtClean="0"/>
              <a:t/>
            </a:r>
            <a:br>
              <a:rPr lang="cs-CZ" sz="3000" dirty="0" smtClean="0"/>
            </a:br>
            <a:r>
              <a:rPr lang="cs-CZ" sz="3000" dirty="0"/>
              <a:t/>
            </a:r>
            <a:br>
              <a:rPr lang="cs-CZ" sz="3000" dirty="0"/>
            </a:br>
            <a:r>
              <a:rPr lang="cs-CZ" sz="3000" dirty="0" smtClean="0"/>
              <a:t/>
            </a:r>
            <a:br>
              <a:rPr lang="cs-CZ" sz="3000" dirty="0" smtClean="0"/>
            </a:br>
            <a:r>
              <a:rPr lang="cs-CZ" sz="3000" dirty="0"/>
              <a:t/>
            </a:r>
            <a:br>
              <a:rPr lang="cs-CZ" sz="3000" dirty="0"/>
            </a:br>
            <a:r>
              <a:rPr lang="cs-CZ" sz="3000" dirty="0" smtClean="0"/>
              <a:t/>
            </a:r>
            <a:br>
              <a:rPr lang="cs-CZ" sz="3000" dirty="0" smtClean="0"/>
            </a:br>
            <a:r>
              <a:rPr lang="cs-CZ" sz="3000" dirty="0" smtClean="0"/>
              <a:t>Panelová </a:t>
            </a:r>
            <a:r>
              <a:rPr lang="cs-CZ" sz="3000" dirty="0"/>
              <a:t>diskuse: </a:t>
            </a:r>
            <a:r>
              <a:rPr lang="cs-CZ" sz="3000" dirty="0" smtClean="0"/>
              <a:t/>
            </a:r>
            <a:br>
              <a:rPr lang="cs-CZ" sz="3000" dirty="0" smtClean="0"/>
            </a:br>
            <a:r>
              <a:rPr lang="cs-CZ" sz="3000" dirty="0" smtClean="0"/>
              <a:t>Diagnostika metabolických osteopatií </a:t>
            </a:r>
            <a:br>
              <a:rPr lang="cs-CZ" sz="3000" dirty="0" smtClean="0"/>
            </a:br>
            <a:r>
              <a:rPr lang="cs-CZ" sz="3000" dirty="0" smtClean="0"/>
              <a:t>– </a:t>
            </a:r>
            <a:r>
              <a:rPr lang="cs-CZ" sz="3000" dirty="0"/>
              <a:t>specifika v </a:t>
            </a:r>
            <a:r>
              <a:rPr lang="cs-CZ" sz="3000" dirty="0" err="1" smtClean="0"/>
              <a:t>nefrologii</a:t>
            </a:r>
            <a:r>
              <a:rPr lang="cs-CZ" sz="3000" dirty="0"/>
              <a:t/>
            </a:r>
            <a:br>
              <a:rPr lang="cs-CZ" sz="3000" dirty="0"/>
            </a:br>
            <a:r>
              <a:rPr lang="cs-CZ" sz="3000" dirty="0"/>
              <a:t>	</a:t>
            </a:r>
            <a:r>
              <a:rPr lang="cs-CZ" sz="3000" dirty="0" smtClean="0"/>
              <a:t/>
            </a:r>
            <a:br>
              <a:rPr lang="cs-CZ" sz="3000" dirty="0" smtClean="0"/>
            </a:br>
            <a:r>
              <a:rPr lang="cs-CZ" sz="3000" dirty="0"/>
              <a:t/>
            </a:r>
            <a:br>
              <a:rPr lang="cs-CZ" sz="3000" dirty="0"/>
            </a:br>
            <a:r>
              <a:rPr lang="cs-CZ" sz="3000" dirty="0" smtClean="0"/>
              <a:t>V</a:t>
            </a:r>
            <a:r>
              <a:rPr lang="cs-CZ" sz="3000" dirty="0"/>
              <a:t>. Palička, S. Dusilová Sulková, I. Rychlík, </a:t>
            </a:r>
            <a:r>
              <a:rPr lang="cs-CZ" sz="3000" dirty="0" smtClean="0"/>
              <a:t/>
            </a:r>
            <a:br>
              <a:rPr lang="cs-CZ" sz="3000" dirty="0" smtClean="0"/>
            </a:br>
            <a:r>
              <a:rPr lang="cs-CZ" sz="3000" dirty="0" smtClean="0"/>
              <a:t>P</a:t>
            </a:r>
            <a:r>
              <a:rPr lang="cs-CZ" sz="3000" dirty="0"/>
              <a:t>. Kasalický, P. Bubeníček</a:t>
            </a:r>
            <a:br>
              <a:rPr lang="cs-CZ" sz="3000" dirty="0"/>
            </a:br>
            <a:r>
              <a:rPr lang="cs-CZ" sz="3000" dirty="0"/>
              <a:t> </a:t>
            </a:r>
            <a:r>
              <a:rPr lang="cs-CZ" sz="3000" dirty="0" smtClean="0"/>
              <a:t/>
            </a:r>
            <a:br>
              <a:rPr lang="cs-CZ" sz="3000" dirty="0" smtClean="0"/>
            </a:br>
            <a:r>
              <a:rPr lang="cs-CZ" sz="3000" dirty="0"/>
              <a:t/>
            </a:r>
            <a:br>
              <a:rPr lang="cs-CZ" sz="3000" dirty="0"/>
            </a:br>
            <a:r>
              <a:rPr lang="cs-CZ" sz="3000" dirty="0"/>
              <a:t>	Příprava společného Doporučeného postupu SMOS a </a:t>
            </a:r>
            <a:r>
              <a:rPr lang="cs-CZ" sz="3000" dirty="0" smtClean="0"/>
              <a:t>ČNS </a:t>
            </a:r>
            <a:r>
              <a:rPr lang="cs-CZ" sz="3000" dirty="0"/>
              <a:t>pro diagnostiku a </a:t>
            </a:r>
            <a:r>
              <a:rPr lang="cs-CZ" sz="3000" dirty="0" smtClean="0"/>
              <a:t>léčbu metabolických </a:t>
            </a:r>
            <a:r>
              <a:rPr lang="cs-CZ" sz="3000" dirty="0"/>
              <a:t>chorob kostí u </a:t>
            </a:r>
            <a:r>
              <a:rPr lang="cs-CZ" sz="3000" dirty="0" err="1"/>
              <a:t>nefrologických</a:t>
            </a:r>
            <a:r>
              <a:rPr lang="cs-CZ" sz="3000" dirty="0"/>
              <a:t> onemocnění</a:t>
            </a:r>
            <a:br>
              <a:rPr lang="cs-CZ" sz="3000" dirty="0"/>
            </a:br>
            <a:endParaRPr lang="cs-CZ" sz="3000" dirty="0"/>
          </a:p>
        </p:txBody>
      </p:sp>
    </p:spTree>
    <p:extLst>
      <p:ext uri="{BB962C8B-B14F-4D97-AF65-F5344CB8AC3E}">
        <p14:creationId xmlns="" xmlns:p14="http://schemas.microsoft.com/office/powerpoint/2010/main" val="198417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Východiska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Mezioborová spolupráce je v současných medicínských podmínkách NUTNOSTÍ</a:t>
            </a:r>
          </a:p>
          <a:p>
            <a:pPr lvl="1"/>
            <a:r>
              <a:rPr lang="cs-CZ" dirty="0" smtClean="0"/>
              <a:t>Metabolická onemocnění skeletu = příklad klinické komplikace, kde je nutná víceoborová spolupráce</a:t>
            </a:r>
          </a:p>
          <a:p>
            <a:pPr lvl="2"/>
            <a:r>
              <a:rPr lang="cs-CZ" dirty="0" smtClean="0"/>
              <a:t>Nefrolog, klinický </a:t>
            </a:r>
            <a:r>
              <a:rPr lang="cs-CZ" dirty="0" err="1" smtClean="0"/>
              <a:t>osteolog</a:t>
            </a:r>
            <a:endParaRPr lang="cs-CZ" dirty="0" smtClean="0"/>
          </a:p>
          <a:p>
            <a:pPr lvl="2"/>
            <a:r>
              <a:rPr lang="cs-CZ" dirty="0" smtClean="0"/>
              <a:t>Další odbornosti (radiologie a jiné zobrazovací metody, biochemie, endokrinologie, operativa, rehabilitace, ….)</a:t>
            </a:r>
          </a:p>
          <a:p>
            <a:r>
              <a:rPr lang="cs-CZ" dirty="0" smtClean="0"/>
              <a:t>Ke kvalitní péči o </a:t>
            </a:r>
            <a:r>
              <a:rPr lang="cs-CZ" dirty="0" err="1" smtClean="0"/>
              <a:t>nefrologického</a:t>
            </a:r>
            <a:r>
              <a:rPr lang="cs-CZ" dirty="0" smtClean="0"/>
              <a:t> pacienta s metabolickou osteopatií je nutná</a:t>
            </a:r>
          </a:p>
          <a:p>
            <a:pPr lvl="1"/>
            <a:r>
              <a:rPr lang="cs-CZ" dirty="0" smtClean="0"/>
              <a:t>mezioborová spolupráce </a:t>
            </a:r>
          </a:p>
          <a:p>
            <a:pPr lvl="1"/>
            <a:r>
              <a:rPr lang="cs-CZ" dirty="0" smtClean="0"/>
              <a:t>Znalost patofyziologických souvislostí, znalost interpretace nálezů, ….</a:t>
            </a:r>
          </a:p>
          <a:p>
            <a:pPr lvl="1"/>
            <a:r>
              <a:rPr lang="cs-CZ" dirty="0" smtClean="0"/>
              <a:t>Určitá standardizace postupů – racionalizace diagnostických a terapeutických postupů</a:t>
            </a:r>
            <a:r>
              <a:rPr lang="cs-CZ" dirty="0"/>
              <a:t> </a:t>
            </a:r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4173142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Pracovní okruhy</a:t>
            </a:r>
            <a:r>
              <a:rPr lang="cs-CZ" sz="2400" dirty="0"/>
              <a:t> </a:t>
            </a:r>
            <a:r>
              <a:rPr lang="cs-CZ" sz="2400" dirty="0" smtClean="0"/>
              <a:t>Doporučeného postupu SMOS a ČNS pro diagnostiku a léčbu metabolických chorob kostí u </a:t>
            </a:r>
            <a:r>
              <a:rPr lang="cs-CZ" sz="2400" dirty="0" err="1" smtClean="0"/>
              <a:t>nefrologických</a:t>
            </a:r>
            <a:r>
              <a:rPr lang="cs-CZ" sz="2400" dirty="0" smtClean="0"/>
              <a:t> onemocnění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/>
              <a:t>Pacienti s chronickým onemocněním ledvin CKD3-CKD5 (dosud nedialyzovaní)</a:t>
            </a:r>
          </a:p>
          <a:p>
            <a:pPr lvl="1"/>
            <a:r>
              <a:rPr lang="cs-CZ" sz="2200" dirty="0" smtClean="0"/>
              <a:t>Základní klinické vyšetření u nefrologa – stanovení, zda je/není přítomna klinicky manifestní osteopatie (nefrolog)</a:t>
            </a:r>
          </a:p>
          <a:p>
            <a:pPr lvl="2"/>
            <a:r>
              <a:rPr lang="cs-CZ" sz="2200" dirty="0" smtClean="0"/>
              <a:t>pokud ANO: rozlišit, zda se jedná o CKD-MBD či jinou osteopatii (event. její podíl)</a:t>
            </a:r>
          </a:p>
          <a:p>
            <a:pPr lvl="3"/>
            <a:r>
              <a:rPr lang="cs-CZ" sz="2200" dirty="0" smtClean="0"/>
              <a:t>Konsultace osteologického pracoviště !!!</a:t>
            </a:r>
          </a:p>
          <a:p>
            <a:pPr lvl="2"/>
            <a:r>
              <a:rPr lang="cs-CZ" sz="2200" dirty="0" smtClean="0"/>
              <a:t>pokud NE: stanovit laboratorní komponentu CKD-MBD; sledovat funkci příštítných tělísek (prevence a řešení sekundární </a:t>
            </a:r>
            <a:r>
              <a:rPr lang="cs-CZ" sz="2200" dirty="0" err="1" smtClean="0"/>
              <a:t>hyperparathyreózy</a:t>
            </a:r>
            <a:r>
              <a:rPr lang="cs-CZ" sz="2200" dirty="0" smtClean="0"/>
              <a:t>, prevence cévního poškození v důsledku metabolických změn a/nebo jejich léčby)</a:t>
            </a:r>
          </a:p>
        </p:txBody>
      </p:sp>
    </p:spTree>
    <p:extLst>
      <p:ext uri="{BB962C8B-B14F-4D97-AF65-F5344CB8AC3E}">
        <p14:creationId xmlns="" xmlns:p14="http://schemas.microsoft.com/office/powerpoint/2010/main" val="411141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Pracovní okruhy</a:t>
            </a:r>
            <a:r>
              <a:rPr lang="cs-CZ" sz="2400" dirty="0"/>
              <a:t> </a:t>
            </a:r>
            <a:r>
              <a:rPr lang="cs-CZ" sz="2400" dirty="0" smtClean="0"/>
              <a:t>Doporučeného postupu SMOS a ČNS pro diagnostiku a léčbu metabolických chorob kostí u </a:t>
            </a:r>
            <a:r>
              <a:rPr lang="cs-CZ" sz="2400" dirty="0" err="1" smtClean="0"/>
              <a:t>nefrologických</a:t>
            </a:r>
            <a:r>
              <a:rPr lang="cs-CZ" sz="2400" dirty="0" smtClean="0"/>
              <a:t> onemocnění (pokračování)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/>
              <a:t>Pacienti s chronickým onemocněním ledvin CKD3-CKD5 (dosud nedialyzovaní)</a:t>
            </a:r>
          </a:p>
          <a:p>
            <a:pPr lvl="1"/>
            <a:r>
              <a:rPr lang="cs-CZ" sz="2200" dirty="0" smtClean="0"/>
              <a:t>U pacientů, kde klinický a/nebo laboratorní obraz neodpovídá CKD-MBD, </a:t>
            </a:r>
            <a:r>
              <a:rPr lang="cs-CZ" sz="2200" u="sng" dirty="0" smtClean="0"/>
              <a:t>konsultovat </a:t>
            </a:r>
            <a:r>
              <a:rPr lang="cs-CZ" sz="2200" u="sng" dirty="0" err="1" smtClean="0"/>
              <a:t>osteologa</a:t>
            </a:r>
            <a:endParaRPr lang="cs-CZ" sz="2200" u="sng" dirty="0" smtClean="0"/>
          </a:p>
          <a:p>
            <a:pPr lvl="2"/>
            <a:r>
              <a:rPr lang="cs-CZ" sz="2200" dirty="0" smtClean="0"/>
              <a:t>Fraktury v anamnéze,</a:t>
            </a:r>
          </a:p>
          <a:p>
            <a:pPr lvl="2"/>
            <a:r>
              <a:rPr lang="cs-CZ" sz="2200" dirty="0" smtClean="0"/>
              <a:t>Patologicky nízká kostní </a:t>
            </a:r>
            <a:r>
              <a:rPr lang="cs-CZ" sz="2200" dirty="0" err="1" smtClean="0"/>
              <a:t>denzita</a:t>
            </a:r>
            <a:endParaRPr lang="cs-CZ" sz="2200" dirty="0" smtClean="0"/>
          </a:p>
          <a:p>
            <a:pPr lvl="2"/>
            <a:r>
              <a:rPr lang="cs-CZ" sz="2200" dirty="0" smtClean="0"/>
              <a:t>Fenotyp osteomalacie</a:t>
            </a:r>
          </a:p>
          <a:p>
            <a:pPr lvl="2"/>
            <a:r>
              <a:rPr lang="cs-CZ" sz="2200" dirty="0" err="1" smtClean="0"/>
              <a:t>Suspekce</a:t>
            </a:r>
            <a:r>
              <a:rPr lang="cs-CZ" sz="2200" dirty="0" smtClean="0"/>
              <a:t> na </a:t>
            </a:r>
            <a:r>
              <a:rPr lang="cs-CZ" sz="2200" dirty="0" err="1" smtClean="0"/>
              <a:t>Pagetovu</a:t>
            </a:r>
            <a:r>
              <a:rPr lang="cs-CZ" sz="2200" dirty="0" smtClean="0"/>
              <a:t> chorobu, jiné …</a:t>
            </a:r>
          </a:p>
          <a:p>
            <a:pPr lvl="2"/>
            <a:r>
              <a:rPr lang="cs-CZ" sz="2200" dirty="0" smtClean="0"/>
              <a:t>Stavy s vysokou </a:t>
            </a:r>
            <a:r>
              <a:rPr lang="cs-CZ" sz="2200" dirty="0" err="1" smtClean="0"/>
              <a:t>osteoresorpcí</a:t>
            </a:r>
            <a:r>
              <a:rPr lang="cs-CZ" sz="2200" dirty="0" smtClean="0"/>
              <a:t> nesouvisející s CKD-MBD</a:t>
            </a:r>
          </a:p>
          <a:p>
            <a:pPr lvl="2"/>
            <a:r>
              <a:rPr lang="cs-CZ" sz="2200" dirty="0"/>
              <a:t>P</a:t>
            </a:r>
            <a:r>
              <a:rPr lang="cs-CZ" sz="2200" dirty="0" smtClean="0"/>
              <a:t>ostmenopausální OP, </a:t>
            </a:r>
            <a:r>
              <a:rPr lang="cs-CZ" sz="2200" dirty="0" err="1" smtClean="0"/>
              <a:t>hypogonadismus</a:t>
            </a:r>
            <a:endParaRPr lang="cs-CZ" sz="2200" dirty="0" smtClean="0"/>
          </a:p>
          <a:p>
            <a:pPr lvl="2"/>
            <a:r>
              <a:rPr lang="cs-CZ" sz="2200" dirty="0" smtClean="0"/>
              <a:t>Sekundární osteoporosa</a:t>
            </a:r>
          </a:p>
        </p:txBody>
      </p:sp>
    </p:spTree>
    <p:extLst>
      <p:ext uri="{BB962C8B-B14F-4D97-AF65-F5344CB8AC3E}">
        <p14:creationId xmlns="" xmlns:p14="http://schemas.microsoft.com/office/powerpoint/2010/main" val="14011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Autofit/>
          </a:bodyPr>
          <a:lstStyle/>
          <a:p>
            <a:r>
              <a:rPr lang="cs-CZ" sz="2200" dirty="0" smtClean="0"/>
              <a:t>Rozlišení CKD-MBD u </a:t>
            </a:r>
            <a:r>
              <a:rPr lang="cs-CZ" sz="2200" dirty="0" err="1" smtClean="0"/>
              <a:t>nefrologických</a:t>
            </a:r>
            <a:r>
              <a:rPr lang="cs-CZ" sz="2200" dirty="0" smtClean="0"/>
              <a:t> pacientů od jiné osteopatie se opírá o:</a:t>
            </a:r>
          </a:p>
          <a:p>
            <a:pPr lvl="1"/>
            <a:r>
              <a:rPr lang="cs-CZ" sz="2200" dirty="0" smtClean="0"/>
              <a:t>Klinický obraz (symptomy), fraktury; funkční stav</a:t>
            </a:r>
          </a:p>
          <a:p>
            <a:pPr lvl="1"/>
            <a:r>
              <a:rPr lang="cs-CZ" sz="2200" dirty="0" smtClean="0"/>
              <a:t>Laboratoř: Ca, P, PTH, ALP (B-ALP), 25-D</a:t>
            </a:r>
          </a:p>
          <a:p>
            <a:pPr lvl="2"/>
            <a:r>
              <a:rPr lang="cs-CZ" sz="2200" dirty="0" smtClean="0"/>
              <a:t>Mg, ABR, zánět, nutrice, ….</a:t>
            </a:r>
          </a:p>
          <a:p>
            <a:pPr lvl="2"/>
            <a:r>
              <a:rPr lang="cs-CZ" sz="2200" dirty="0" smtClean="0"/>
              <a:t>Stanovení </a:t>
            </a:r>
            <a:r>
              <a:rPr lang="cs-CZ" sz="2200" dirty="0" err="1" smtClean="0"/>
              <a:t>markerů</a:t>
            </a:r>
            <a:r>
              <a:rPr lang="cs-CZ" sz="2200" dirty="0" smtClean="0"/>
              <a:t> kostní resorpce</a:t>
            </a:r>
          </a:p>
          <a:p>
            <a:pPr lvl="3"/>
            <a:r>
              <a:rPr lang="cs-CZ" sz="2200" dirty="0" smtClean="0"/>
              <a:t>CTX, P1NP: interpretace se znalostí funkce ledvin a ve spolupráci s </a:t>
            </a:r>
            <a:r>
              <a:rPr lang="cs-CZ" sz="2200" dirty="0" err="1" smtClean="0"/>
              <a:t>osteologem</a:t>
            </a:r>
            <a:endParaRPr lang="cs-CZ" sz="2200" dirty="0" smtClean="0"/>
          </a:p>
          <a:p>
            <a:pPr lvl="3"/>
            <a:r>
              <a:rPr lang="cs-CZ" sz="2200" dirty="0" smtClean="0"/>
              <a:t>1,25D: vhodné k určení, zda aplikovat nativní či aktivní vitamin D (v léčbě </a:t>
            </a:r>
            <a:r>
              <a:rPr lang="cs-CZ" sz="2200" dirty="0" err="1" smtClean="0"/>
              <a:t>hyperparathyreózy</a:t>
            </a:r>
            <a:r>
              <a:rPr lang="cs-CZ" sz="2200" dirty="0" smtClean="0"/>
              <a:t>)</a:t>
            </a:r>
          </a:p>
          <a:p>
            <a:pPr lvl="1"/>
            <a:r>
              <a:rPr lang="cs-CZ" sz="2200" dirty="0" smtClean="0"/>
              <a:t>Zobrazovací metody: DXA</a:t>
            </a:r>
          </a:p>
          <a:p>
            <a:pPr lvl="2"/>
            <a:r>
              <a:rPr lang="cs-CZ" sz="2200" dirty="0" smtClean="0"/>
              <a:t>Sonografie příštítných tělísek</a:t>
            </a:r>
          </a:p>
          <a:p>
            <a:pPr lvl="2"/>
            <a:r>
              <a:rPr lang="cs-CZ" sz="2200" dirty="0" err="1" smtClean="0"/>
              <a:t>Rtg</a:t>
            </a:r>
            <a:r>
              <a:rPr lang="cs-CZ" sz="2200" dirty="0" smtClean="0"/>
              <a:t> vyšetření: nativní snímek (rukou) k posouzení kalcifikací</a:t>
            </a:r>
            <a:endParaRPr lang="cs-CZ" sz="22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Pracovní okruhy</a:t>
            </a:r>
            <a:r>
              <a:rPr lang="cs-CZ" sz="2400" dirty="0"/>
              <a:t> </a:t>
            </a:r>
            <a:r>
              <a:rPr lang="cs-CZ" sz="2400" dirty="0" smtClean="0"/>
              <a:t>Doporučeného postupu SMOS a ČNS pro diagnostiku a léčbu metabolických chorob kostí u </a:t>
            </a:r>
            <a:r>
              <a:rPr lang="cs-CZ" sz="2400" dirty="0" err="1" smtClean="0"/>
              <a:t>nefrologických</a:t>
            </a:r>
            <a:r>
              <a:rPr lang="cs-CZ" sz="2400" dirty="0" smtClean="0"/>
              <a:t> onemocnění (pokračování)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1632064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200" dirty="0" smtClean="0"/>
              <a:t>Dialyzovaní pacienti: podle pravidel (existuje dokument)</a:t>
            </a:r>
          </a:p>
          <a:p>
            <a:r>
              <a:rPr lang="cs-CZ" sz="2200" dirty="0" smtClean="0"/>
              <a:t>Důležité komponenty při interpretaci diagnostických nálezů:</a:t>
            </a:r>
          </a:p>
          <a:p>
            <a:pPr lvl="1"/>
            <a:r>
              <a:rPr lang="cs-CZ" sz="1800" dirty="0" smtClean="0"/>
              <a:t>Základní onemocnění, příčina selhání ledvin</a:t>
            </a:r>
          </a:p>
          <a:p>
            <a:pPr lvl="1"/>
            <a:r>
              <a:rPr lang="cs-CZ" sz="1800" dirty="0" smtClean="0"/>
              <a:t>Typ dialyzační léčby (hemodialýza </a:t>
            </a:r>
            <a:r>
              <a:rPr lang="cs-CZ" sz="1800" dirty="0" err="1" smtClean="0"/>
              <a:t>vs</a:t>
            </a:r>
            <a:r>
              <a:rPr lang="cs-CZ" sz="1800" dirty="0" smtClean="0"/>
              <a:t> </a:t>
            </a:r>
            <a:r>
              <a:rPr lang="cs-CZ" sz="1800" dirty="0" err="1" smtClean="0"/>
              <a:t>hemodiafiltrace</a:t>
            </a:r>
            <a:r>
              <a:rPr lang="cs-CZ" sz="1800" dirty="0" smtClean="0"/>
              <a:t>; peritoneální dialýza)</a:t>
            </a:r>
          </a:p>
          <a:p>
            <a:pPr lvl="1"/>
            <a:r>
              <a:rPr lang="cs-CZ" sz="1800" dirty="0" smtClean="0"/>
              <a:t>Délka trvání dialyzační léčby; adekvátnost/intenzita léčby</a:t>
            </a:r>
          </a:p>
          <a:p>
            <a:pPr lvl="1"/>
            <a:r>
              <a:rPr lang="cs-CZ" sz="1800" dirty="0" smtClean="0"/>
              <a:t>Časový vztah vyšetření k dialyzační proceduře</a:t>
            </a:r>
          </a:p>
          <a:p>
            <a:pPr lvl="1"/>
            <a:r>
              <a:rPr lang="cs-CZ" sz="1800" dirty="0" smtClean="0"/>
              <a:t>Typ dialyzačního/substitučního roztoku (citrát/acetát jako doplňková </a:t>
            </a:r>
            <a:r>
              <a:rPr lang="cs-CZ" sz="1800" dirty="0" err="1" smtClean="0"/>
              <a:t>baze</a:t>
            </a:r>
            <a:r>
              <a:rPr lang="cs-CZ" sz="1800" dirty="0" smtClean="0"/>
              <a:t> </a:t>
            </a:r>
            <a:r>
              <a:rPr lang="cs-CZ" sz="1800" dirty="0" err="1" smtClean="0"/>
              <a:t>bikarbonátových</a:t>
            </a:r>
            <a:r>
              <a:rPr lang="cs-CZ" sz="1800" dirty="0" smtClean="0"/>
              <a:t> roztoků)</a:t>
            </a:r>
          </a:p>
          <a:p>
            <a:pPr lvl="1"/>
            <a:r>
              <a:rPr lang="cs-CZ" sz="1800" dirty="0" smtClean="0"/>
              <a:t>Složení roztoku (koncentrace Ca++, Mg++, koncentrace </a:t>
            </a:r>
            <a:r>
              <a:rPr lang="cs-CZ" sz="1800" dirty="0" err="1" smtClean="0"/>
              <a:t>bazí</a:t>
            </a:r>
            <a:r>
              <a:rPr lang="cs-CZ" sz="1800" dirty="0" smtClean="0"/>
              <a:t>)</a:t>
            </a:r>
          </a:p>
          <a:p>
            <a:pPr lvl="1"/>
            <a:r>
              <a:rPr lang="cs-CZ" sz="1800" dirty="0" smtClean="0"/>
              <a:t>Podávané léky (kalciové/nekalciové vazače fosfátů), </a:t>
            </a:r>
            <a:r>
              <a:rPr lang="cs-CZ" sz="1800" dirty="0" err="1" smtClean="0"/>
              <a:t>kalcimimetika</a:t>
            </a:r>
            <a:r>
              <a:rPr lang="cs-CZ" sz="1800" dirty="0" smtClean="0"/>
              <a:t>, VDRA</a:t>
            </a:r>
          </a:p>
          <a:p>
            <a:pPr lvl="1"/>
            <a:r>
              <a:rPr lang="cs-CZ" sz="1800" dirty="0" smtClean="0"/>
              <a:t>Jiné léky (inhibitory protonové pumpy, ..)</a:t>
            </a:r>
          </a:p>
          <a:p>
            <a:pPr lvl="1"/>
            <a:r>
              <a:rPr lang="cs-CZ" sz="1800" dirty="0" smtClean="0"/>
              <a:t>Nutriční stav, přítomnost zánětu</a:t>
            </a:r>
          </a:p>
          <a:p>
            <a:pPr lvl="1"/>
            <a:r>
              <a:rPr lang="cs-CZ" sz="1800" dirty="0" smtClean="0"/>
              <a:t>Předchozí kortikoterapie (autoimunitní onemocnění; předchozí </a:t>
            </a:r>
            <a:r>
              <a:rPr lang="cs-CZ" sz="1800" dirty="0" err="1" smtClean="0"/>
              <a:t>TxL</a:t>
            </a:r>
            <a:r>
              <a:rPr lang="cs-CZ" sz="1800" dirty="0" smtClean="0"/>
              <a:t> !!)</a:t>
            </a:r>
          </a:p>
          <a:p>
            <a:pPr lvl="1"/>
            <a:r>
              <a:rPr lang="cs-CZ" sz="1800" dirty="0" smtClean="0"/>
              <a:t>! Při diagnostické a terapeutické rozvaze hodnotit vždy VŠECHNY tyto aspekty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Pracovní okruhy</a:t>
            </a:r>
            <a:r>
              <a:rPr lang="cs-CZ" sz="2400" dirty="0"/>
              <a:t> </a:t>
            </a:r>
            <a:r>
              <a:rPr lang="cs-CZ" sz="2400" dirty="0" smtClean="0"/>
              <a:t>Doporučeného postupu SMOS a ČNS pro diagnostiku a léčbu metabolických chorob kostí u </a:t>
            </a:r>
            <a:r>
              <a:rPr lang="cs-CZ" sz="2400" dirty="0" err="1" smtClean="0"/>
              <a:t>nefrologických</a:t>
            </a:r>
            <a:r>
              <a:rPr lang="cs-CZ" sz="2400" dirty="0" smtClean="0"/>
              <a:t> onemocnění (pokračování)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371711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Autofit/>
          </a:bodyPr>
          <a:lstStyle/>
          <a:p>
            <a:r>
              <a:rPr lang="cs-CZ" sz="2200" dirty="0" smtClean="0"/>
              <a:t>Farmakoterapie</a:t>
            </a:r>
          </a:p>
          <a:p>
            <a:pPr lvl="1"/>
            <a:r>
              <a:rPr lang="cs-CZ" sz="2200" dirty="0" smtClean="0"/>
              <a:t>V gesci nefrologa: vazače fosfátů, </a:t>
            </a:r>
            <a:r>
              <a:rPr lang="cs-CZ" sz="2200" dirty="0" err="1" smtClean="0"/>
              <a:t>kalcimimetika</a:t>
            </a:r>
            <a:r>
              <a:rPr lang="cs-CZ" sz="2200" dirty="0" smtClean="0"/>
              <a:t>, VDR aktivátory </a:t>
            </a:r>
          </a:p>
          <a:p>
            <a:pPr lvl="1"/>
            <a:r>
              <a:rPr lang="cs-CZ" sz="2200" dirty="0" smtClean="0"/>
              <a:t>V gesci </a:t>
            </a:r>
            <a:r>
              <a:rPr lang="cs-CZ" sz="2200" dirty="0" err="1" smtClean="0"/>
              <a:t>osteologa</a:t>
            </a:r>
            <a:r>
              <a:rPr lang="cs-CZ" sz="2200" dirty="0" smtClean="0"/>
              <a:t>:</a:t>
            </a:r>
          </a:p>
          <a:p>
            <a:pPr lvl="2"/>
            <a:r>
              <a:rPr lang="cs-CZ" sz="2200" dirty="0" smtClean="0"/>
              <a:t>Rozhodnutí o terapii bisfosfonáty (v zásadě KI při selhání ledvin)</a:t>
            </a:r>
          </a:p>
          <a:p>
            <a:pPr lvl="3"/>
            <a:r>
              <a:rPr lang="cs-CZ" sz="2200" dirty="0" smtClean="0"/>
              <a:t>Úprava dávek (intervalů/celkové doby léčby): ve spolupráci s nefrologem (sledovat Ca, funkci ledvin; souběžně hradit vit D)</a:t>
            </a:r>
          </a:p>
          <a:p>
            <a:pPr lvl="2"/>
            <a:r>
              <a:rPr lang="cs-CZ" sz="2200" dirty="0" err="1" smtClean="0"/>
              <a:t>Denosumab</a:t>
            </a:r>
            <a:r>
              <a:rPr lang="cs-CZ" sz="2200" dirty="0" smtClean="0"/>
              <a:t>: podle našich zkušeností nutná spolupráce obou pracovišť</a:t>
            </a:r>
          </a:p>
          <a:p>
            <a:pPr lvl="3"/>
            <a:r>
              <a:rPr lang="cs-CZ" sz="2200" dirty="0" smtClean="0"/>
              <a:t>Laboratorní i klinická odpověď na </a:t>
            </a:r>
            <a:r>
              <a:rPr lang="cs-CZ" sz="2200" dirty="0" err="1" smtClean="0"/>
              <a:t>denosumab</a:t>
            </a:r>
            <a:r>
              <a:rPr lang="cs-CZ" sz="2200" dirty="0" smtClean="0"/>
              <a:t> u dialyzovaných  pacientů může odlišná, než v běžné populaci</a:t>
            </a:r>
          </a:p>
          <a:p>
            <a:pPr lvl="3"/>
            <a:r>
              <a:rPr lang="cs-CZ" sz="2200" dirty="0" smtClean="0"/>
              <a:t>Velké riziko </a:t>
            </a:r>
            <a:r>
              <a:rPr lang="cs-CZ" sz="2200" dirty="0" err="1" smtClean="0"/>
              <a:t>hypokalcémie</a:t>
            </a:r>
            <a:r>
              <a:rPr lang="cs-CZ" sz="2200" dirty="0" smtClean="0"/>
              <a:t> (a vzestupu PTH)</a:t>
            </a:r>
          </a:p>
          <a:p>
            <a:pPr lvl="3"/>
            <a:r>
              <a:rPr lang="cs-CZ" sz="2200" dirty="0" smtClean="0"/>
              <a:t>Úprava deficitu vitaminu D předem; souběžně léčba vit D</a:t>
            </a:r>
            <a:endParaRPr lang="cs-CZ" sz="22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Pracovní okruhy</a:t>
            </a:r>
            <a:r>
              <a:rPr lang="cs-CZ" sz="2400" dirty="0"/>
              <a:t> </a:t>
            </a:r>
            <a:r>
              <a:rPr lang="cs-CZ" sz="2400" dirty="0" smtClean="0"/>
              <a:t>Doporučeného postupu SMOS a ČNS pro diagnostiku a léčbu metabolických chorob kostí u </a:t>
            </a:r>
            <a:r>
              <a:rPr lang="cs-CZ" sz="2400" dirty="0" err="1" smtClean="0"/>
              <a:t>nefrologických</a:t>
            </a:r>
            <a:r>
              <a:rPr lang="cs-CZ" sz="2400" dirty="0" smtClean="0"/>
              <a:t> onemocnění (pokračování)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313094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Autofit/>
          </a:bodyPr>
          <a:lstStyle/>
          <a:p>
            <a:r>
              <a:rPr lang="cs-CZ" sz="2200" dirty="0" smtClean="0"/>
              <a:t>Vitamin D u </a:t>
            </a:r>
            <a:r>
              <a:rPr lang="cs-CZ" sz="2200" dirty="0" err="1" smtClean="0"/>
              <a:t>nefrologických</a:t>
            </a:r>
            <a:r>
              <a:rPr lang="cs-CZ" sz="2200" dirty="0" smtClean="0"/>
              <a:t> nemocných</a:t>
            </a:r>
          </a:p>
          <a:p>
            <a:pPr lvl="1"/>
            <a:r>
              <a:rPr lang="cs-CZ" sz="2200" dirty="0" smtClean="0"/>
              <a:t>Postup v gesci nefrologa</a:t>
            </a:r>
          </a:p>
          <a:p>
            <a:pPr lvl="1"/>
            <a:r>
              <a:rPr lang="cs-CZ" sz="2200" dirty="0" smtClean="0"/>
              <a:t>Vždy vstupní rozvaha: </a:t>
            </a:r>
          </a:p>
          <a:p>
            <a:pPr lvl="2"/>
            <a:r>
              <a:rPr lang="cs-CZ" sz="2200" dirty="0" err="1" smtClean="0"/>
              <a:t>suplementace</a:t>
            </a:r>
            <a:r>
              <a:rPr lang="cs-CZ" sz="2200" dirty="0" smtClean="0"/>
              <a:t> (při deficitu </a:t>
            </a:r>
            <a:r>
              <a:rPr lang="cs-CZ" sz="2200" dirty="0" err="1" smtClean="0"/>
              <a:t>vitD</a:t>
            </a:r>
            <a:r>
              <a:rPr lang="cs-CZ" sz="2200" dirty="0" smtClean="0"/>
              <a:t>) nebo </a:t>
            </a:r>
            <a:r>
              <a:rPr lang="cs-CZ" sz="2200" dirty="0" err="1" smtClean="0"/>
              <a:t>suprese</a:t>
            </a:r>
            <a:r>
              <a:rPr lang="cs-CZ" sz="2200" dirty="0" smtClean="0"/>
              <a:t> (</a:t>
            </a:r>
            <a:r>
              <a:rPr lang="cs-CZ" sz="2200" dirty="0" err="1" smtClean="0"/>
              <a:t>příštít</a:t>
            </a:r>
            <a:r>
              <a:rPr lang="cs-CZ" sz="2200" dirty="0" smtClean="0"/>
              <a:t>. tělísek)</a:t>
            </a:r>
          </a:p>
          <a:p>
            <a:pPr lvl="2"/>
            <a:r>
              <a:rPr lang="cs-CZ" sz="2200" dirty="0" smtClean="0"/>
              <a:t>Duální VDRA léčba je možná, vyžaduje však znalosti patofyziologie, zkušenost a pečlivé monitorování</a:t>
            </a:r>
          </a:p>
          <a:p>
            <a:pPr lvl="2"/>
            <a:r>
              <a:rPr lang="cs-CZ" sz="2200" dirty="0" smtClean="0"/>
              <a:t>Ve spolupráci s </a:t>
            </a:r>
            <a:r>
              <a:rPr lang="cs-CZ" sz="2200" dirty="0" err="1" smtClean="0"/>
              <a:t>osteologem</a:t>
            </a:r>
            <a:r>
              <a:rPr lang="cs-CZ" sz="2200" dirty="0" smtClean="0"/>
              <a:t> léčba vitaminem D při léčbě osteoporózy a/nebo jiné metabolické osteopatie</a:t>
            </a:r>
            <a:endParaRPr lang="cs-CZ" sz="2200" dirty="0"/>
          </a:p>
          <a:p>
            <a:r>
              <a:rPr lang="cs-CZ" sz="2200" dirty="0" err="1" smtClean="0"/>
              <a:t>Suplementace</a:t>
            </a:r>
            <a:r>
              <a:rPr lang="cs-CZ" sz="2200" dirty="0" smtClean="0"/>
              <a:t> kalcia: v gesci </a:t>
            </a:r>
            <a:r>
              <a:rPr lang="cs-CZ" sz="2200" dirty="0" err="1" smtClean="0"/>
              <a:t>osteologa</a:t>
            </a:r>
            <a:r>
              <a:rPr lang="cs-CZ" sz="2200" dirty="0" smtClean="0"/>
              <a:t> či nefrologa, avšak:</a:t>
            </a:r>
          </a:p>
          <a:p>
            <a:pPr lvl="1"/>
            <a:r>
              <a:rPr lang="cs-CZ" sz="2200" dirty="0" err="1" smtClean="0"/>
              <a:t>Osteolog</a:t>
            </a:r>
            <a:r>
              <a:rPr lang="cs-CZ" sz="2200" dirty="0" smtClean="0"/>
              <a:t> by měl u CKD3-5 podávání Ca konsultovat s nefrologem</a:t>
            </a:r>
          </a:p>
          <a:p>
            <a:pPr lvl="2"/>
            <a:r>
              <a:rPr lang="cs-CZ" sz="2200" dirty="0" smtClean="0"/>
              <a:t>Riziko pozitivní kalciové bilance s depozity mimo kost</a:t>
            </a:r>
          </a:p>
          <a:p>
            <a:pPr lvl="2"/>
            <a:r>
              <a:rPr lang="cs-CZ" sz="2200" dirty="0" smtClean="0"/>
              <a:t>Znalost kalcifikačního rizika </a:t>
            </a:r>
            <a:endParaRPr lang="cs-CZ" sz="2200" dirty="0"/>
          </a:p>
          <a:p>
            <a:pPr lvl="2"/>
            <a:endParaRPr lang="cs-CZ" sz="2200" dirty="0" smtClean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Pracovní okruhy</a:t>
            </a:r>
            <a:r>
              <a:rPr lang="cs-CZ" sz="2400" dirty="0"/>
              <a:t> </a:t>
            </a:r>
            <a:r>
              <a:rPr lang="cs-CZ" sz="2400" dirty="0" smtClean="0"/>
              <a:t>Doporučeného postupu SMOS a ČNS pro diagnostiku a léčbu metabolických chorob kostí u </a:t>
            </a:r>
            <a:r>
              <a:rPr lang="cs-CZ" sz="2400" dirty="0" err="1" smtClean="0"/>
              <a:t>nefrologických</a:t>
            </a:r>
            <a:r>
              <a:rPr lang="cs-CZ" sz="2400" dirty="0" smtClean="0"/>
              <a:t> onemocnění (pokračování)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425695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/>
              <a:t>P1NP, CTX, B-ALP – jiné zkušenosti než uvádí KDIGO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malá sensitivita B-ALP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vysoká sensitivita P1NP, </a:t>
            </a:r>
            <a:r>
              <a:rPr lang="cs-CZ" sz="2200" dirty="0" err="1" smtClean="0"/>
              <a:t>CTx</a:t>
            </a:r>
            <a:endParaRPr lang="cs-CZ" sz="2200" dirty="0" smtClean="0"/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změny během dialyzační procedury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vliv dialyzačního postupu a techniky</a:t>
            </a:r>
          </a:p>
          <a:p>
            <a:r>
              <a:rPr lang="cs-CZ" sz="2200" dirty="0" smtClean="0"/>
              <a:t>PTH – použitá metoda měření („generace“), nepřenositelnost výsledků mezi laboratořemi</a:t>
            </a:r>
          </a:p>
          <a:p>
            <a:r>
              <a:rPr lang="cs-CZ" sz="2200" dirty="0" smtClean="0"/>
              <a:t>vitamin D: malá přenositelnost výsledků, nedostatečné znalosti o derivátech (3-epi-, </a:t>
            </a:r>
            <a:r>
              <a:rPr lang="cs-CZ" sz="2200" dirty="0" err="1" smtClean="0"/>
              <a:t>atd</a:t>
            </a:r>
            <a:r>
              <a:rPr lang="cs-CZ" sz="2200" dirty="0" smtClean="0"/>
              <a:t>)</a:t>
            </a:r>
          </a:p>
          <a:p>
            <a:r>
              <a:rPr lang="cs-CZ" sz="2200" dirty="0" smtClean="0"/>
              <a:t>obecně: nezanedbatelná „nejistota měření“</a:t>
            </a:r>
          </a:p>
          <a:p>
            <a:r>
              <a:rPr lang="cs-CZ" sz="2200" dirty="0" smtClean="0"/>
              <a:t>Jiné </a:t>
            </a:r>
            <a:r>
              <a:rPr lang="cs-CZ" sz="2200" dirty="0" err="1" smtClean="0"/>
              <a:t>osteomarkery</a:t>
            </a:r>
            <a:r>
              <a:rPr lang="cs-CZ" sz="2200" dirty="0" smtClean="0"/>
              <a:t> - perspektiva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Poznámky k interpretaci laboratorních nálezů – pohled </a:t>
            </a:r>
            <a:r>
              <a:rPr lang="cs-CZ" sz="2400" dirty="0" err="1" smtClean="0"/>
              <a:t>osteologa</a:t>
            </a:r>
            <a:r>
              <a:rPr lang="cs-CZ" sz="2400" dirty="0" smtClean="0"/>
              <a:t> </a:t>
            </a:r>
            <a:br>
              <a:rPr lang="cs-CZ" sz="2400" dirty="0" smtClean="0"/>
            </a:b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345208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/>
              <a:t>Při CKD nelze posuzovat kalciurii ani </a:t>
            </a:r>
            <a:r>
              <a:rPr lang="cs-CZ" sz="2200" dirty="0" err="1" smtClean="0"/>
              <a:t>fosfaturii</a:t>
            </a:r>
            <a:r>
              <a:rPr lang="cs-CZ" sz="2200" dirty="0" smtClean="0"/>
              <a:t> obvyklým způsobem</a:t>
            </a:r>
          </a:p>
          <a:p>
            <a:pPr marL="0" indent="0">
              <a:buNone/>
            </a:pPr>
            <a:endParaRPr lang="cs-CZ" sz="2200" dirty="0" smtClean="0"/>
          </a:p>
          <a:p>
            <a:pPr lvl="1"/>
            <a:r>
              <a:rPr lang="cs-CZ" sz="2200" dirty="0" smtClean="0"/>
              <a:t>Tubulární funkce ovlivní jen tu část kalcia či fosforu, která byla glomerulární filtrací vyloučena do moči !!</a:t>
            </a:r>
          </a:p>
          <a:p>
            <a:pPr lvl="1"/>
            <a:r>
              <a:rPr lang="cs-CZ" sz="2200" dirty="0" smtClean="0"/>
              <a:t>Každá </a:t>
            </a:r>
            <a:r>
              <a:rPr lang="cs-CZ" sz="2200" dirty="0" err="1" smtClean="0"/>
              <a:t>normokalcémie</a:t>
            </a:r>
            <a:r>
              <a:rPr lang="cs-CZ" sz="2200" dirty="0" smtClean="0"/>
              <a:t> (u neléčeného CKD pacienta) může být riziková z hlediska </a:t>
            </a:r>
            <a:r>
              <a:rPr lang="cs-CZ" sz="2200" dirty="0" err="1" smtClean="0"/>
              <a:t>hyperparathyreózy</a:t>
            </a:r>
            <a:endParaRPr lang="cs-CZ" sz="2200" dirty="0" smtClean="0"/>
          </a:p>
          <a:p>
            <a:pPr lvl="1"/>
            <a:r>
              <a:rPr lang="cs-CZ" sz="2200" dirty="0" smtClean="0"/>
              <a:t>Každá </a:t>
            </a:r>
            <a:r>
              <a:rPr lang="cs-CZ" sz="2200" dirty="0" err="1" smtClean="0"/>
              <a:t>hyperkalcémie</a:t>
            </a:r>
            <a:r>
              <a:rPr lang="cs-CZ" sz="2200" dirty="0" smtClean="0"/>
              <a:t> (u neléčeného CKD pacienta) je suspektní z primární (nikoliv sekundární) </a:t>
            </a:r>
            <a:r>
              <a:rPr lang="cs-CZ" sz="2200" dirty="0" err="1" smtClean="0"/>
              <a:t>hyperparathyreózy</a:t>
            </a:r>
            <a:endParaRPr lang="cs-CZ" sz="2200" dirty="0" smtClean="0"/>
          </a:p>
          <a:p>
            <a:pPr lvl="1"/>
            <a:r>
              <a:rPr lang="cs-CZ" sz="2200" dirty="0" smtClean="0"/>
              <a:t>Deficit vitaminu D je častý a může ovlivnit sérové koncentrace Ca (snížení), P (relativní snížení), ALP (zvýšení), resp. i PTH (zvýšení) 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Poznámky k interpretaci laboratorních nálezů – pohled nefrologa</a:t>
            </a:r>
            <a:br>
              <a:rPr lang="cs-CZ" sz="2400" dirty="0" smtClean="0"/>
            </a:b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313773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Frekvence vyšetření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Které parametry a jak často vyšetřovat</a:t>
            </a:r>
          </a:p>
          <a:p>
            <a:pPr>
              <a:buFontTx/>
              <a:buChar char="-"/>
            </a:pPr>
            <a:r>
              <a:rPr lang="cs-CZ" sz="2400" dirty="0" smtClean="0"/>
              <a:t>Podle typu onemocnění</a:t>
            </a:r>
          </a:p>
          <a:p>
            <a:pPr>
              <a:buFontTx/>
              <a:buChar char="-"/>
            </a:pPr>
            <a:r>
              <a:rPr lang="cs-CZ" sz="2400" dirty="0" smtClean="0"/>
              <a:t>Podle léčby (monitorování účinku)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Obecně: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ři stanovení (stanovování) diagnosy DXA, P1NP, </a:t>
            </a:r>
            <a:r>
              <a:rPr lang="cs-CZ" sz="2400" dirty="0" err="1" smtClean="0"/>
              <a:t>CTx</a:t>
            </a:r>
            <a:r>
              <a:rPr lang="cs-CZ" sz="2400" dirty="0" smtClean="0"/>
              <a:t> B-ALP, Ca, P, …..</a:t>
            </a:r>
          </a:p>
          <a:p>
            <a:r>
              <a:rPr lang="cs-CZ" sz="2400" dirty="0" smtClean="0"/>
              <a:t>Monitoring: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DXA za 1-2 roky (nejistota měření 2- 4%), kalcifikace, LVA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kostní </a:t>
            </a:r>
            <a:r>
              <a:rPr lang="cs-CZ" sz="2400" dirty="0" err="1" smtClean="0"/>
              <a:t>markery</a:t>
            </a:r>
            <a:r>
              <a:rPr lang="cs-CZ" sz="2400" dirty="0" smtClean="0"/>
              <a:t> za 6 měsíců, pak za rok a dle situace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Poznámka: nezapomínat na předloktí !</a:t>
            </a:r>
          </a:p>
        </p:txBody>
      </p:sp>
    </p:spTree>
    <p:extLst>
      <p:ext uri="{BB962C8B-B14F-4D97-AF65-F5344CB8AC3E}">
        <p14:creationId xmlns="" xmlns:p14="http://schemas.microsoft.com/office/powerpoint/2010/main" val="216207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Zobrazovací metody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2400" dirty="0" smtClean="0"/>
              <a:t>Vyšetření kalcifikací cév – ANO !! (viz též již existující stanovisko ČNS)</a:t>
            </a:r>
          </a:p>
          <a:p>
            <a:r>
              <a:rPr lang="cs-CZ" sz="2400" dirty="0" smtClean="0"/>
              <a:t>Pro základní orientaci postačí nativní snímek rukou</a:t>
            </a:r>
          </a:p>
          <a:p>
            <a:endParaRPr lang="cs-CZ" sz="2400" dirty="0"/>
          </a:p>
          <a:p>
            <a:r>
              <a:rPr lang="cs-CZ" sz="2400" dirty="0" smtClean="0"/>
              <a:t>DXA: ano, podle obvyklých pravidel – tedy při klinickém podezření</a:t>
            </a:r>
          </a:p>
          <a:p>
            <a:r>
              <a:rPr lang="cs-CZ" sz="2400" dirty="0" smtClean="0"/>
              <a:t>Cíleně u HD pacientů není nutno, není-li klinická či laboratorní </a:t>
            </a:r>
            <a:r>
              <a:rPr lang="cs-CZ" sz="2400" dirty="0" err="1" smtClean="0"/>
              <a:t>suspekce</a:t>
            </a:r>
            <a:r>
              <a:rPr lang="cs-CZ" sz="2400" dirty="0" smtClean="0"/>
              <a:t> (nejsou-li fraktury, porucha hybnosti, a pod)</a:t>
            </a:r>
          </a:p>
          <a:p>
            <a:r>
              <a:rPr lang="cs-CZ" sz="2400" dirty="0" smtClean="0"/>
              <a:t>CAVE: interpretace DXA vždy ve spolupráci s </a:t>
            </a:r>
            <a:r>
              <a:rPr lang="cs-CZ" sz="2400" dirty="0" err="1" smtClean="0"/>
              <a:t>osteocentrem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UZ příštítných tělísek vždy, je-li rozvaha o limitech konzervativní léčby (pro rozvahu o PTX), dále scintigrafie, ev. MR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3995599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Okruhy pro další „výzkum“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 řadě oblastí máme málo dat</a:t>
            </a:r>
          </a:p>
          <a:p>
            <a:r>
              <a:rPr lang="cs-CZ" sz="2400" dirty="0" smtClean="0"/>
              <a:t>Z praktického pohledu je velmi žádoucí tato data „dát dohromady“ a analyzovat, získat z nich zkušenosti, jak dál</a:t>
            </a:r>
          </a:p>
          <a:p>
            <a:endParaRPr lang="cs-CZ" sz="2400" dirty="0"/>
          </a:p>
          <a:p>
            <a:r>
              <a:rPr lang="cs-CZ" sz="2400" dirty="0" smtClean="0"/>
              <a:t>Příklad</a:t>
            </a:r>
          </a:p>
          <a:p>
            <a:pPr lvl="1"/>
            <a:r>
              <a:rPr lang="cs-CZ" sz="2000" dirty="0" smtClean="0"/>
              <a:t>Role 25-D a zejména 1,25 D u </a:t>
            </a:r>
            <a:r>
              <a:rPr lang="cs-CZ" sz="2000" dirty="0" err="1" smtClean="0"/>
              <a:t>nefrologických</a:t>
            </a:r>
            <a:r>
              <a:rPr lang="cs-CZ" sz="2000" dirty="0" smtClean="0"/>
              <a:t> nemocných (v našich geografických podmínkách, v kontextu dalších klinických a laboratorních dat)</a:t>
            </a:r>
          </a:p>
          <a:p>
            <a:pPr lvl="1"/>
            <a:r>
              <a:rPr lang="cs-CZ" sz="2000" dirty="0" smtClean="0"/>
              <a:t>Role dialyzační metody! Konvektivní metody mění koncentrace </a:t>
            </a:r>
            <a:r>
              <a:rPr lang="cs-CZ" sz="2000" dirty="0" err="1" smtClean="0"/>
              <a:t>markerů</a:t>
            </a:r>
            <a:r>
              <a:rPr lang="cs-CZ" sz="2000" dirty="0" smtClean="0"/>
              <a:t> kostního metabolismu</a:t>
            </a:r>
          </a:p>
          <a:p>
            <a:pPr lvl="1"/>
            <a:r>
              <a:rPr lang="cs-CZ" sz="2000" dirty="0" smtClean="0"/>
              <a:t>Role dialyzačního roztoku ! </a:t>
            </a:r>
          </a:p>
        </p:txBody>
      </p:sp>
    </p:spTree>
    <p:extLst>
      <p:ext uri="{BB962C8B-B14F-4D97-AF65-F5344CB8AC3E}">
        <p14:creationId xmlns="" xmlns:p14="http://schemas.microsoft.com/office/powerpoint/2010/main" val="2988168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000" dirty="0"/>
              <a:t>J</a:t>
            </a:r>
            <a:r>
              <a:rPr lang="cs-CZ" sz="3000" dirty="0" smtClean="0"/>
              <a:t>e nutno specifikovat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přístup k nemocnému s CKD/ESRD a nízkou kostní minerální </a:t>
            </a:r>
            <a:r>
              <a:rPr lang="cs-CZ" dirty="0" err="1" smtClean="0"/>
              <a:t>densitou</a:t>
            </a:r>
            <a:endParaRPr lang="cs-CZ" dirty="0" smtClean="0"/>
          </a:p>
          <a:p>
            <a:r>
              <a:rPr lang="cs-CZ" dirty="0"/>
              <a:t>přístup k nemocnému s CKD/ESRD a </a:t>
            </a:r>
            <a:r>
              <a:rPr lang="cs-CZ" dirty="0" smtClean="0"/>
              <a:t>velmi nízkou </a:t>
            </a:r>
            <a:r>
              <a:rPr lang="cs-CZ" dirty="0"/>
              <a:t>kostní minerální </a:t>
            </a:r>
            <a:r>
              <a:rPr lang="cs-CZ" dirty="0" err="1"/>
              <a:t>densitou</a:t>
            </a:r>
            <a:endParaRPr lang="cs-CZ" dirty="0"/>
          </a:p>
          <a:p>
            <a:r>
              <a:rPr lang="cs-CZ" dirty="0"/>
              <a:t>přístup k nemocnému s CKD/ESRD a </a:t>
            </a:r>
            <a:r>
              <a:rPr lang="cs-CZ" dirty="0" smtClean="0"/>
              <a:t>frakturami</a:t>
            </a:r>
          </a:p>
          <a:p>
            <a:r>
              <a:rPr lang="cs-CZ" dirty="0"/>
              <a:t>přístup k nemocnému s CKD/ESRD a </a:t>
            </a:r>
            <a:r>
              <a:rPr lang="cs-CZ" dirty="0" err="1" smtClean="0"/>
              <a:t>konkominatními</a:t>
            </a:r>
            <a:r>
              <a:rPr lang="cs-CZ" dirty="0" smtClean="0"/>
              <a:t> vlivy (terapie, komorbidity)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1778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Odbočení</a:t>
            </a:r>
            <a:endParaRPr lang="cs-CZ" sz="3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Kalcifylaxe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200" dirty="0" smtClean="0"/>
              <a:t>Patří zásadně na specializovaná pracoviště, která disponují kompletním zázemím, znalostmi patofyziologie a zejména vlastní klinickou zkušeností</a:t>
            </a:r>
          </a:p>
          <a:p>
            <a:r>
              <a:rPr lang="cs-CZ" sz="2200" dirty="0" smtClean="0"/>
              <a:t>Nikdy nedávat kalcium v žádné podobě a nikdy nedávat žádný přípravek s pozitivní kalciovou bilancí</a:t>
            </a:r>
            <a:endParaRPr lang="cs-CZ" sz="2200" dirty="0"/>
          </a:p>
        </p:txBody>
      </p:sp>
    </p:spTree>
    <p:extLst>
      <p:ext uri="{BB962C8B-B14F-4D97-AF65-F5344CB8AC3E}">
        <p14:creationId xmlns="" xmlns:p14="http://schemas.microsoft.com/office/powerpoint/2010/main" val="70702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smtClean="0"/>
              <a:t>ávěry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roblematika je opravdu složitá !!! </a:t>
            </a:r>
            <a:endParaRPr lang="cs-CZ" sz="2400" dirty="0"/>
          </a:p>
          <a:p>
            <a:r>
              <a:rPr lang="cs-CZ" sz="2400" dirty="0" smtClean="0"/>
              <a:t>Riziko pozdní/nesprávné diagnózy, zátěže pacienta nemocí i vyšetřovacím postupem, včetně nejistého výsledku u nezkušených odborníků (nejsou jednoznačné </a:t>
            </a:r>
            <a:r>
              <a:rPr lang="cs-CZ" sz="2400" dirty="0" err="1" smtClean="0"/>
              <a:t>guidelines</a:t>
            </a:r>
            <a:r>
              <a:rPr lang="cs-CZ" sz="2400" dirty="0" smtClean="0"/>
              <a:t>)</a:t>
            </a:r>
          </a:p>
          <a:p>
            <a:r>
              <a:rPr lang="cs-CZ" sz="2400" dirty="0" smtClean="0"/>
              <a:t>Vhodné by bylo ustanovit konsultující pracoviště, která se na problematiku specializují</a:t>
            </a:r>
            <a:endParaRPr lang="cs-CZ" sz="2400" dirty="0"/>
          </a:p>
          <a:p>
            <a:r>
              <a:rPr lang="cs-CZ" sz="2400" dirty="0" smtClean="0"/>
              <a:t>Tato vysoce specializovaná pracoviště by poskytovala konsultační </a:t>
            </a:r>
            <a:r>
              <a:rPr lang="cs-CZ" sz="2400" dirty="0" err="1" smtClean="0"/>
              <a:t>superkonsilární</a:t>
            </a:r>
            <a:r>
              <a:rPr lang="cs-CZ" sz="2400" dirty="0" smtClean="0"/>
              <a:t> péči vybraným pacientům</a:t>
            </a:r>
          </a:p>
          <a:p>
            <a:r>
              <a:rPr lang="cs-CZ" sz="2400" dirty="0" smtClean="0"/>
              <a:t>Nepochybně bude vhodné vypracovat společný  Doporučený postup pro diagnostiku i léčbu</a:t>
            </a:r>
          </a:p>
          <a:p>
            <a:r>
              <a:rPr lang="cs-CZ" sz="2400" dirty="0" smtClean="0"/>
              <a:t>Dnešní společný Pracovní den byl prvním krokem na dlouhé cestě</a:t>
            </a:r>
          </a:p>
        </p:txBody>
      </p:sp>
    </p:spTree>
    <p:extLst>
      <p:ext uri="{BB962C8B-B14F-4D97-AF65-F5344CB8AC3E}">
        <p14:creationId xmlns="" xmlns:p14="http://schemas.microsoft.com/office/powerpoint/2010/main" val="410100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6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6600" b="1" dirty="0" smtClean="0">
                <a:latin typeface="Times New Roman" pitchFamily="18" charset="0"/>
                <a:cs typeface="Times New Roman" pitchFamily="18" charset="0"/>
              </a:rPr>
              <a:t>základem je dobrá mezioborová spolupráce !!!</a:t>
            </a:r>
          </a:p>
        </p:txBody>
      </p:sp>
    </p:spTree>
    <p:extLst>
      <p:ext uri="{BB962C8B-B14F-4D97-AF65-F5344CB8AC3E}">
        <p14:creationId xmlns="" xmlns:p14="http://schemas.microsoft.com/office/powerpoint/2010/main" val="154008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97408" y="2708920"/>
            <a:ext cx="7549183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osteo</a:t>
            </a:r>
            <a:r>
              <a:rPr lang="cs-CZ" sz="54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-</a:t>
            </a:r>
            <a:r>
              <a:rPr lang="cs-CZ" sz="5400" b="1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nefro</a:t>
            </a:r>
            <a:r>
              <a:rPr lang="cs-CZ" sz="54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@</a:t>
            </a:r>
            <a:r>
              <a:rPr lang="cs-CZ" sz="5400" b="1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lfhk.cuni.cz</a:t>
            </a:r>
            <a:endParaRPr lang="cs-CZ" sz="5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5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(prosíme, do 31.7.2015)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51580" y="957604"/>
            <a:ext cx="70408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vítáme Vaše návrhy, náměty, komentáře či dotazy, </a:t>
            </a:r>
          </a:p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které můžete zasílat na tuto mailovou adresu: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490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1212</Words>
  <Application>Microsoft Office PowerPoint</Application>
  <PresentationFormat>Předvádění na obrazovce (4:3)</PresentationFormat>
  <Paragraphs>142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     Panelová diskuse:  Diagnostika metabolických osteopatií  – specifika v nefrologii    V. Palička, S. Dusilová Sulková, I. Rychlík,  P. Kasalický, P. Bubeníček     Příprava společného Doporučeného postupu SMOS a ČNS pro diagnostiku a léčbu metabolických chorob kostí u nefrologických onemocnění </vt:lpstr>
      <vt:lpstr>Východiska</vt:lpstr>
      <vt:lpstr>Pracovní okruhy Doporučeného postupu SMOS a ČNS pro diagnostiku a léčbu metabolických chorob kostí u nefrologických onemocnění</vt:lpstr>
      <vt:lpstr>Pracovní okruhy Doporučeného postupu SMOS a ČNS pro diagnostiku a léčbu metabolických chorob kostí u nefrologických onemocnění (pokračování)</vt:lpstr>
      <vt:lpstr>Pracovní okruhy Doporučeného postupu SMOS a ČNS pro diagnostiku a léčbu metabolických chorob kostí u nefrologických onemocnění (pokračování)</vt:lpstr>
      <vt:lpstr>Pracovní okruhy Doporučeného postupu SMOS a ČNS pro diagnostiku a léčbu metabolických chorob kostí u nefrologických onemocnění (pokračování)</vt:lpstr>
      <vt:lpstr>Pracovní okruhy Doporučeného postupu SMOS a ČNS pro diagnostiku a léčbu metabolických chorob kostí u nefrologických onemocnění (pokračování)</vt:lpstr>
      <vt:lpstr>Pracovní okruhy Doporučeného postupu SMOS a ČNS pro diagnostiku a léčbu metabolických chorob kostí u nefrologických onemocnění (pokračování)</vt:lpstr>
      <vt:lpstr>Poznámky k interpretaci laboratorních nálezů – pohled osteologa  </vt:lpstr>
      <vt:lpstr>Poznámky k interpretaci laboratorních nálezů – pohled nefrologa </vt:lpstr>
      <vt:lpstr>Frekvence vyšetření</vt:lpstr>
      <vt:lpstr>Zobrazovací metody</vt:lpstr>
      <vt:lpstr>Okruhy pro další „výzkum“</vt:lpstr>
      <vt:lpstr>Je nutno specifikovat</vt:lpstr>
      <vt:lpstr>Odbočení</vt:lpstr>
      <vt:lpstr>Závěry</vt:lpstr>
      <vt:lpstr>Snímek 17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Panelová diskuse:  Diagnostika metabolických osteopatií  – specifika v nefrologii    V. Palička, S. Dusilová Sulková, I. Rychlík,  P. Kasalický, P. Bubeníček     Příprava společného Doporučeného postupu SMOS a ČNF pro diagnostiku a léčbu metabolických chorob kostí u nefrologických onemocnění</dc:title>
  <dc:creator>user</dc:creator>
  <cp:lastModifiedBy>Prof. I. Rychlík</cp:lastModifiedBy>
  <cp:revision>16</cp:revision>
  <dcterms:created xsi:type="dcterms:W3CDTF">2015-06-07T08:58:36Z</dcterms:created>
  <dcterms:modified xsi:type="dcterms:W3CDTF">2015-06-26T07:41:48Z</dcterms:modified>
</cp:coreProperties>
</file>